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84" r:id="rId3"/>
    <p:sldId id="285" r:id="rId4"/>
    <p:sldId id="286" r:id="rId5"/>
    <p:sldId id="287" r:id="rId6"/>
    <p:sldId id="261" r:id="rId7"/>
    <p:sldId id="262" r:id="rId8"/>
    <p:sldId id="282" r:id="rId9"/>
    <p:sldId id="288" r:id="rId10"/>
    <p:sldId id="358" r:id="rId11"/>
    <p:sldId id="359" r:id="rId12"/>
    <p:sldId id="289" r:id="rId13"/>
    <p:sldId id="290" r:id="rId14"/>
    <p:sldId id="291" r:id="rId15"/>
    <p:sldId id="292" r:id="rId16"/>
    <p:sldId id="294" r:id="rId17"/>
    <p:sldId id="317" r:id="rId18"/>
    <p:sldId id="318" r:id="rId19"/>
    <p:sldId id="321" r:id="rId20"/>
    <p:sldId id="326" r:id="rId21"/>
    <p:sldId id="336" r:id="rId22"/>
    <p:sldId id="345" r:id="rId23"/>
    <p:sldId id="295" r:id="rId24"/>
    <p:sldId id="296" r:id="rId25"/>
    <p:sldId id="297" r:id="rId26"/>
    <p:sldId id="298" r:id="rId27"/>
    <p:sldId id="299" r:id="rId28"/>
    <p:sldId id="300" r:id="rId29"/>
    <p:sldId id="360" r:id="rId30"/>
    <p:sldId id="328" r:id="rId31"/>
    <p:sldId id="320" r:id="rId32"/>
    <p:sldId id="329" r:id="rId33"/>
    <p:sldId id="335" r:id="rId34"/>
    <p:sldId id="348" r:id="rId35"/>
    <p:sldId id="303" r:id="rId36"/>
    <p:sldId id="301" r:id="rId37"/>
    <p:sldId id="302" r:id="rId38"/>
    <p:sldId id="304" r:id="rId39"/>
    <p:sldId id="340" r:id="rId40"/>
    <p:sldId id="341" r:id="rId41"/>
    <p:sldId id="342" r:id="rId42"/>
    <p:sldId id="343" r:id="rId43"/>
    <p:sldId id="306" r:id="rId44"/>
    <p:sldId id="305" r:id="rId45"/>
    <p:sldId id="307" r:id="rId46"/>
    <p:sldId id="308" r:id="rId47"/>
    <p:sldId id="330" r:id="rId48"/>
    <p:sldId id="339" r:id="rId49"/>
    <p:sldId id="346" r:id="rId50"/>
    <p:sldId id="331" r:id="rId51"/>
    <p:sldId id="332" r:id="rId52"/>
    <p:sldId id="333" r:id="rId53"/>
    <p:sldId id="314" r:id="rId54"/>
    <p:sldId id="322" r:id="rId55"/>
    <p:sldId id="323" r:id="rId56"/>
    <p:sldId id="324" r:id="rId57"/>
    <p:sldId id="327" r:id="rId58"/>
    <p:sldId id="334" r:id="rId59"/>
    <p:sldId id="337" r:id="rId60"/>
    <p:sldId id="338" r:id="rId61"/>
    <p:sldId id="344" r:id="rId62"/>
    <p:sldId id="347" r:id="rId63"/>
    <p:sldId id="349" r:id="rId64"/>
    <p:sldId id="315" r:id="rId65"/>
    <p:sldId id="316" r:id="rId66"/>
    <p:sldId id="319" r:id="rId67"/>
    <p:sldId id="293" r:id="rId68"/>
    <p:sldId id="353" r:id="rId69"/>
    <p:sldId id="354" r:id="rId70"/>
    <p:sldId id="355" r:id="rId71"/>
    <p:sldId id="356" r:id="rId72"/>
    <p:sldId id="357" r:id="rId73"/>
    <p:sldId id="350" r:id="rId74"/>
    <p:sldId id="351" r:id="rId75"/>
    <p:sldId id="352" r:id="rId76"/>
    <p:sldId id="283" r:id="rId7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7A2C"/>
    <a:srgbClr val="927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6EE960-70F5-43EB-9A3F-60BAFF48C03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D302981-A3A4-47A9-B3C4-53DC562AD08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BE2C75F-EAC2-46A1-9696-EE1F2658754F}"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F6EE960-70F5-43EB-9A3F-60BAFF48C03F}"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B7FD268-9077-41E8-949B-01249059AD41}"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3DAAC20-CA10-4554-83E1-9E32996AADB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0127851-988A-43F9-8E30-B831018CC547}"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12C888A-E84F-426D-8EBB-7B9E7332B93C}"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75B804A-2C31-4885-9DD8-E53B824F15A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CEB78DD-5BF3-418A-A482-737E9FB4E562}"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7A6FEDC-9460-41B1-AE9D-B3279DFA21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B7FD268-9077-41E8-949B-01249059AD41}"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F8E8018-3B1E-4D6D-9823-67B540BB1B9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D302981-A3A4-47A9-B3C4-53DC562AD08C}"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BE2C75F-EAC2-46A1-9696-EE1F2658754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3DAAC20-CA10-4554-83E1-9E32996AADB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0127851-988A-43F9-8E30-B831018CC54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12C888A-E84F-426D-8EBB-7B9E7332B93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175B804A-2C31-4885-9DD8-E53B824F15A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CEB78DD-5BF3-418A-A482-737E9FB4E56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7A6FEDC-9460-41B1-AE9D-B3279DFA21A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8E8018-3B1E-4D6D-9823-67B540BB1B9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5C29D82-6B0A-4D0C-82CB-9576A63BC4C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5C29D82-6B0A-4D0C-82CB-9576A63BC4C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r>
              <a:rPr lang="en-US" sz="3200" i="1" dirty="0">
                <a:solidFill>
                  <a:schemeClr val="tx1"/>
                </a:solidFill>
                <a:latin typeface="Times New Roman" pitchFamily="18" charset="0"/>
                <a:cs typeface="Times New Roman" pitchFamily="18" charset="0"/>
              </a:rPr>
              <a:t/>
            </a:r>
            <a:br>
              <a:rPr lang="en-US" sz="32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Ephesians 6:18a</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927F2E"/>
                </a:solidFill>
                <a:latin typeface="Times New Roman" pitchFamily="18" charset="0"/>
                <a:cs typeface="Times New Roman" pitchFamily="18" charset="0"/>
              </a:rPr>
              <a:t>Praying always with all prayer and supplication in the Spirit,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Strong’s Hebrew and Greek Dictionaries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905000"/>
            <a:ext cx="8229600" cy="4221163"/>
          </a:xfrm>
        </p:spPr>
        <p:txBody>
          <a:bodyPr/>
          <a:lstStyle/>
          <a:p>
            <a:r>
              <a:rPr lang="en-US" b="1" i="1" dirty="0" smtClean="0">
                <a:solidFill>
                  <a:srgbClr val="927F2E"/>
                </a:solidFill>
                <a:latin typeface="Times New Roman" pitchFamily="18" charset="0"/>
                <a:cs typeface="Times New Roman" pitchFamily="18" charset="0"/>
              </a:rPr>
              <a:t>G4336</a:t>
            </a:r>
          </a:p>
          <a:p>
            <a:r>
              <a:rPr lang="vi-VN" i="1" dirty="0" smtClean="0">
                <a:solidFill>
                  <a:srgbClr val="927F2E"/>
                </a:solidFill>
                <a:latin typeface="Times New Roman" pitchFamily="18" charset="0"/>
                <a:cs typeface="Times New Roman" pitchFamily="18" charset="0"/>
              </a:rPr>
              <a:t>προσεύχομαι</a:t>
            </a:r>
          </a:p>
          <a:p>
            <a:r>
              <a:rPr lang="en-US" i="1" dirty="0" err="1" smtClean="0">
                <a:solidFill>
                  <a:srgbClr val="927F2E"/>
                </a:solidFill>
                <a:latin typeface="Times New Roman" pitchFamily="18" charset="0"/>
                <a:cs typeface="Times New Roman" pitchFamily="18" charset="0"/>
              </a:rPr>
              <a:t>proseuchomai</a:t>
            </a:r>
            <a:endParaRPr lang="en-US" i="1" dirty="0" smtClean="0">
              <a:solidFill>
                <a:srgbClr val="927F2E"/>
              </a:solidFill>
              <a:latin typeface="Times New Roman" pitchFamily="18" charset="0"/>
              <a:cs typeface="Times New Roman" pitchFamily="18" charset="0"/>
            </a:endParaRPr>
          </a:p>
          <a:p>
            <a:r>
              <a:rPr lang="en-US" i="1" dirty="0" smtClean="0">
                <a:solidFill>
                  <a:srgbClr val="927F2E"/>
                </a:solidFill>
                <a:latin typeface="Times New Roman" pitchFamily="18" charset="0"/>
                <a:cs typeface="Times New Roman" pitchFamily="18" charset="0"/>
              </a:rPr>
              <a:t>pros-</a:t>
            </a:r>
            <a:r>
              <a:rPr lang="en-US" i="1" dirty="0" err="1" smtClean="0">
                <a:solidFill>
                  <a:srgbClr val="927F2E"/>
                </a:solidFill>
                <a:latin typeface="Times New Roman" pitchFamily="18" charset="0"/>
                <a:cs typeface="Times New Roman" pitchFamily="18" charset="0"/>
              </a:rPr>
              <a:t>yoo</a:t>
            </a:r>
            <a:r>
              <a:rPr lang="en-US" i="1" dirty="0" smtClean="0">
                <a:solidFill>
                  <a:srgbClr val="927F2E"/>
                </a:solidFill>
                <a:latin typeface="Times New Roman" pitchFamily="18" charset="0"/>
                <a:cs typeface="Times New Roman" pitchFamily="18" charset="0"/>
              </a:rPr>
              <a:t>'-</a:t>
            </a:r>
            <a:r>
              <a:rPr lang="en-US" i="1" dirty="0" err="1" smtClean="0">
                <a:solidFill>
                  <a:srgbClr val="927F2E"/>
                </a:solidFill>
                <a:latin typeface="Times New Roman" pitchFamily="18" charset="0"/>
                <a:cs typeface="Times New Roman" pitchFamily="18" charset="0"/>
              </a:rPr>
              <a:t>khom-ahee</a:t>
            </a:r>
            <a:endParaRPr lang="en-US" i="1" dirty="0" smtClean="0">
              <a:solidFill>
                <a:srgbClr val="927F2E"/>
              </a:solidFill>
              <a:latin typeface="Times New Roman" pitchFamily="18" charset="0"/>
              <a:cs typeface="Times New Roman" pitchFamily="18" charset="0"/>
            </a:endParaRPr>
          </a:p>
          <a:p>
            <a:r>
              <a:rPr lang="en-US" i="1" dirty="0" smtClean="0">
                <a:solidFill>
                  <a:srgbClr val="927F2E"/>
                </a:solidFill>
                <a:latin typeface="Times New Roman" pitchFamily="18" charset="0"/>
                <a:cs typeface="Times New Roman" pitchFamily="18" charset="0"/>
              </a:rPr>
              <a:t>From G4314 and G2172; to pray to God, that is, supplicate, worship: - pray (X earnestly, for), make prayer.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Thayer’s Greek Definitions</a:t>
            </a:r>
            <a:endParaRPr lang="en-US"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b="1" i="1" dirty="0" smtClean="0">
                <a:solidFill>
                  <a:srgbClr val="927F2E"/>
                </a:solidFill>
                <a:latin typeface="Times New Roman" pitchFamily="18" charset="0"/>
                <a:cs typeface="Times New Roman" pitchFamily="18" charset="0"/>
              </a:rPr>
              <a:t>G4336</a:t>
            </a:r>
          </a:p>
          <a:p>
            <a:r>
              <a:rPr lang="vi-VN" sz="2800" i="1" dirty="0" smtClean="0">
                <a:solidFill>
                  <a:srgbClr val="927F2E"/>
                </a:solidFill>
                <a:latin typeface="Times New Roman" pitchFamily="18" charset="0"/>
                <a:cs typeface="Times New Roman" pitchFamily="18" charset="0"/>
              </a:rPr>
              <a:t>προσεύχομαι</a:t>
            </a:r>
          </a:p>
          <a:p>
            <a:r>
              <a:rPr lang="en-US" sz="2800" i="1" dirty="0" err="1" smtClean="0">
                <a:solidFill>
                  <a:srgbClr val="927F2E"/>
                </a:solidFill>
                <a:latin typeface="Times New Roman" pitchFamily="18" charset="0"/>
                <a:cs typeface="Times New Roman" pitchFamily="18" charset="0"/>
              </a:rPr>
              <a:t>proseuchomai</a:t>
            </a:r>
            <a:endParaRPr lang="en-US" sz="2800" i="1" dirty="0" smtClean="0">
              <a:solidFill>
                <a:srgbClr val="927F2E"/>
              </a:solidFill>
              <a:latin typeface="Times New Roman" pitchFamily="18" charset="0"/>
              <a:cs typeface="Times New Roman" pitchFamily="18" charset="0"/>
            </a:endParaRPr>
          </a:p>
          <a:p>
            <a:r>
              <a:rPr lang="en-US" sz="2800" b="1" i="1" dirty="0" smtClean="0">
                <a:solidFill>
                  <a:srgbClr val="927F2E"/>
                </a:solidFill>
                <a:latin typeface="Times New Roman" pitchFamily="18" charset="0"/>
                <a:cs typeface="Times New Roman" pitchFamily="18" charset="0"/>
              </a:rPr>
              <a:t>Thayer Definition:</a:t>
            </a:r>
          </a:p>
          <a:p>
            <a:r>
              <a:rPr lang="en-US" sz="2800" i="1" dirty="0" smtClean="0">
                <a:solidFill>
                  <a:srgbClr val="927F2E"/>
                </a:solidFill>
                <a:latin typeface="Times New Roman" pitchFamily="18" charset="0"/>
                <a:cs typeface="Times New Roman" pitchFamily="18" charset="0"/>
              </a:rPr>
              <a:t>1) to offer prayers, to pray</a:t>
            </a:r>
          </a:p>
          <a:p>
            <a:r>
              <a:rPr lang="en-US" sz="2800" b="1" i="1" dirty="0" smtClean="0">
                <a:solidFill>
                  <a:srgbClr val="927F2E"/>
                </a:solidFill>
                <a:latin typeface="Times New Roman" pitchFamily="18" charset="0"/>
                <a:cs typeface="Times New Roman" pitchFamily="18" charset="0"/>
              </a:rPr>
              <a:t>Part of Speech: verb</a:t>
            </a:r>
          </a:p>
          <a:p>
            <a:r>
              <a:rPr lang="en-US" sz="2800" b="1" i="1" dirty="0" smtClean="0">
                <a:solidFill>
                  <a:srgbClr val="927F2E"/>
                </a:solidFill>
                <a:latin typeface="Times New Roman" pitchFamily="18" charset="0"/>
                <a:cs typeface="Times New Roman" pitchFamily="18" charset="0"/>
              </a:rPr>
              <a:t>A Related Word by Thayer’s/Strong’s Number: from G4314 and G2172</a:t>
            </a:r>
          </a:p>
          <a:p>
            <a:r>
              <a:rPr lang="en-US" sz="2800" b="1" i="1" dirty="0" smtClean="0">
                <a:solidFill>
                  <a:srgbClr val="927F2E"/>
                </a:solidFill>
                <a:latin typeface="Times New Roman" pitchFamily="18" charset="0"/>
                <a:cs typeface="Times New Roman" pitchFamily="18" charset="0"/>
              </a:rPr>
              <a:t>Citing in TDNT: 2:807, 279</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a:t>
            </a:r>
            <a:endParaRPr lang="en-US"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700" b="1" i="1" dirty="0" smtClean="0">
                <a:solidFill>
                  <a:srgbClr val="927F2E"/>
                </a:solidFill>
                <a:latin typeface="Times New Roman" pitchFamily="18" charset="0"/>
                <a:cs typeface="Times New Roman" pitchFamily="18" charset="0"/>
              </a:rPr>
              <a:t>G4336</a:t>
            </a:r>
          </a:p>
          <a:p>
            <a:r>
              <a:rPr lang="vi-VN" sz="1700" i="1" dirty="0" smtClean="0">
                <a:solidFill>
                  <a:srgbClr val="927F2E"/>
                </a:solidFill>
                <a:latin typeface="Times New Roman" pitchFamily="18" charset="0"/>
                <a:cs typeface="Times New Roman" pitchFamily="18" charset="0"/>
              </a:rPr>
              <a:t>προσεύχομαι</a:t>
            </a:r>
          </a:p>
          <a:p>
            <a:r>
              <a:rPr lang="en-US" sz="1700" i="1" dirty="0" err="1" smtClean="0">
                <a:solidFill>
                  <a:srgbClr val="927F2E"/>
                </a:solidFill>
                <a:latin typeface="Times New Roman" pitchFamily="18" charset="0"/>
                <a:cs typeface="Times New Roman" pitchFamily="18" charset="0"/>
              </a:rPr>
              <a:t>proseuchomai</a:t>
            </a:r>
            <a:endParaRPr lang="en-US" sz="1700" i="1" dirty="0" smtClean="0">
              <a:solidFill>
                <a:srgbClr val="927F2E"/>
              </a:solidFill>
              <a:latin typeface="Times New Roman" pitchFamily="18" charset="0"/>
              <a:cs typeface="Times New Roman" pitchFamily="18" charset="0"/>
            </a:endParaRPr>
          </a:p>
          <a:p>
            <a:r>
              <a:rPr lang="en-US" sz="1700" b="1" i="1" dirty="0" smtClean="0">
                <a:solidFill>
                  <a:srgbClr val="927F2E"/>
                </a:solidFill>
                <a:latin typeface="Times New Roman" pitchFamily="18" charset="0"/>
                <a:cs typeface="Times New Roman" pitchFamily="18" charset="0"/>
              </a:rPr>
              <a:t>Total KJV Occurrences: 90</a:t>
            </a:r>
          </a:p>
          <a:p>
            <a:r>
              <a:rPr lang="en-US" sz="1700" b="1" i="1" dirty="0" smtClean="0">
                <a:solidFill>
                  <a:srgbClr val="927F2E"/>
                </a:solidFill>
                <a:latin typeface="Times New Roman" pitchFamily="18" charset="0"/>
                <a:cs typeface="Times New Roman" pitchFamily="18" charset="0"/>
              </a:rPr>
              <a:t>pray, 42</a:t>
            </a:r>
          </a:p>
          <a:p>
            <a:r>
              <a:rPr lang="en-US" sz="1700" i="1" u="sng" dirty="0" smtClean="0">
                <a:solidFill>
                  <a:srgbClr val="927F2E"/>
                </a:solidFill>
                <a:latin typeface="Times New Roman" pitchFamily="18" charset="0"/>
                <a:cs typeface="Times New Roman" pitchFamily="18" charset="0"/>
              </a:rPr>
              <a:t>Mat_5:44, Mat_6:5-7 (3), Mat_6:9, Mat_14:23, Mat_19:13, Mat_24:20, Mat_26:36, Mat_26:41, Mar_6:46, Mar_11:24, Mar_13:18, Mar_13:33, Mar_14:32, Mar_14:38, Luk_6:12, Luk_9:28 (2), Luk_11:1-2 (2), Luk_18:1, Luk_18:10, Luk_22:40, Luk_22:46, Act_10:9, Rom_8:26, 1Co_14:13-15 (5), Col_1:9 (2), 1Th_5:17, 1Th_5:25, 2Th_1:11, 2Th_3:1, 1Ti_2:8, Heb_13:18, Jam_5:13-14 (2)</a:t>
            </a:r>
          </a:p>
          <a:p>
            <a:r>
              <a:rPr lang="en-US" sz="1700" b="1" i="1" dirty="0" smtClean="0">
                <a:solidFill>
                  <a:srgbClr val="927F2E"/>
                </a:solidFill>
                <a:latin typeface="Times New Roman" pitchFamily="18" charset="0"/>
                <a:cs typeface="Times New Roman" pitchFamily="18" charset="0"/>
              </a:rPr>
              <a:t>prayed, 25</a:t>
            </a:r>
          </a:p>
          <a:p>
            <a:r>
              <a:rPr lang="en-US" sz="1700" i="1" u="sng" dirty="0" smtClean="0">
                <a:solidFill>
                  <a:srgbClr val="927F2E"/>
                </a:solidFill>
                <a:latin typeface="Times New Roman" pitchFamily="18" charset="0"/>
                <a:cs typeface="Times New Roman" pitchFamily="18" charset="0"/>
              </a:rPr>
              <a:t>Mat_26:39, Mat_26:42, Mat_26:44, Mar_14:35 (2), Mar_14:39, Luk_5:16, Luk_9:29, Luk_18:11, Luk_22:41, Luk_22:44, Act_1:24, Act_6:6, Act_8:15, Act_9:40, Act_10:30, Act_13:3, Act_14:23, Act_16:25, Act_20:36, Act_21:5, Act_22:17, Act_28:8, Jam_5:17-18 (2)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900" b="1" dirty="0" smtClean="0">
                <a:solidFill>
                  <a:srgbClr val="927F2E"/>
                </a:solidFill>
                <a:latin typeface="Times New Roman" pitchFamily="18" charset="0"/>
                <a:cs typeface="Times New Roman" pitchFamily="18" charset="0"/>
              </a:rPr>
              <a:t>praying, 12</a:t>
            </a:r>
          </a:p>
          <a:p>
            <a:r>
              <a:rPr lang="en-US" sz="1900" u="sng" dirty="0" smtClean="0">
                <a:solidFill>
                  <a:srgbClr val="927F2E"/>
                </a:solidFill>
                <a:latin typeface="Times New Roman" pitchFamily="18" charset="0"/>
                <a:cs typeface="Times New Roman" pitchFamily="18" charset="0"/>
              </a:rPr>
              <a:t>Mar_11:25, Luk_1:10, Luk_3:21, Luk_9:18, Luk_11:1, Act_11:5, Act_12:12, 1Co_11:4, Eph_6:18, Col_4:3 (2), Jud_1:20</a:t>
            </a:r>
          </a:p>
          <a:p>
            <a:r>
              <a:rPr lang="en-US" sz="1900" b="1" dirty="0" smtClean="0">
                <a:solidFill>
                  <a:srgbClr val="927F2E"/>
                </a:solidFill>
                <a:latin typeface="Times New Roman" pitchFamily="18" charset="0"/>
                <a:cs typeface="Times New Roman" pitchFamily="18" charset="0"/>
              </a:rPr>
              <a:t>make, 3</a:t>
            </a:r>
          </a:p>
          <a:p>
            <a:r>
              <a:rPr lang="en-US" sz="1900" u="sng" dirty="0" smtClean="0">
                <a:solidFill>
                  <a:srgbClr val="927F2E"/>
                </a:solidFill>
                <a:latin typeface="Times New Roman" pitchFamily="18" charset="0"/>
                <a:cs typeface="Times New Roman" pitchFamily="18" charset="0"/>
              </a:rPr>
              <a:t>Mat_23:14, Mar_12:40, Luk_20:47</a:t>
            </a:r>
          </a:p>
          <a:p>
            <a:r>
              <a:rPr lang="en-US" sz="1900" b="1" dirty="0" err="1" smtClean="0">
                <a:solidFill>
                  <a:srgbClr val="927F2E"/>
                </a:solidFill>
                <a:latin typeface="Times New Roman" pitchFamily="18" charset="0"/>
                <a:cs typeface="Times New Roman" pitchFamily="18" charset="0"/>
              </a:rPr>
              <a:t>prayeth</a:t>
            </a:r>
            <a:r>
              <a:rPr lang="en-US" sz="1900" b="1" dirty="0" smtClean="0">
                <a:solidFill>
                  <a:srgbClr val="927F2E"/>
                </a:solidFill>
                <a:latin typeface="Times New Roman" pitchFamily="18" charset="0"/>
                <a:cs typeface="Times New Roman" pitchFamily="18" charset="0"/>
              </a:rPr>
              <a:t>, 3</a:t>
            </a:r>
          </a:p>
          <a:p>
            <a:r>
              <a:rPr lang="en-US" sz="1900" u="sng" dirty="0" smtClean="0">
                <a:solidFill>
                  <a:srgbClr val="927F2E"/>
                </a:solidFill>
                <a:latin typeface="Times New Roman" pitchFamily="18" charset="0"/>
                <a:cs typeface="Times New Roman" pitchFamily="18" charset="0"/>
              </a:rPr>
              <a:t>Act_9:11, 1Co_11:5, 1Co_14:14</a:t>
            </a:r>
          </a:p>
          <a:p>
            <a:r>
              <a:rPr lang="en-US" sz="1900" b="1" dirty="0" smtClean="0">
                <a:solidFill>
                  <a:srgbClr val="927F2E"/>
                </a:solidFill>
                <a:latin typeface="Times New Roman" pitchFamily="18" charset="0"/>
                <a:cs typeface="Times New Roman" pitchFamily="18" charset="0"/>
              </a:rPr>
              <a:t>prayers, 2</a:t>
            </a:r>
          </a:p>
          <a:p>
            <a:r>
              <a:rPr lang="en-US" sz="1900" u="sng" dirty="0" smtClean="0">
                <a:solidFill>
                  <a:srgbClr val="927F2E"/>
                </a:solidFill>
                <a:latin typeface="Times New Roman" pitchFamily="18" charset="0"/>
                <a:cs typeface="Times New Roman" pitchFamily="18" charset="0"/>
              </a:rPr>
              <a:t>Mar_12:40, Luk_20:47</a:t>
            </a:r>
          </a:p>
          <a:p>
            <a:r>
              <a:rPr lang="en-US" sz="1900" b="1" dirty="0" err="1" smtClean="0">
                <a:solidFill>
                  <a:srgbClr val="927F2E"/>
                </a:solidFill>
                <a:latin typeface="Times New Roman" pitchFamily="18" charset="0"/>
                <a:cs typeface="Times New Roman" pitchFamily="18" charset="0"/>
              </a:rPr>
              <a:t>prayest</a:t>
            </a:r>
            <a:r>
              <a:rPr lang="en-US" sz="1900" b="1" dirty="0" smtClean="0">
                <a:solidFill>
                  <a:srgbClr val="927F2E"/>
                </a:solidFill>
                <a:latin typeface="Times New Roman" pitchFamily="18" charset="0"/>
                <a:cs typeface="Times New Roman" pitchFamily="18" charset="0"/>
              </a:rPr>
              <a:t>, 2</a:t>
            </a:r>
          </a:p>
          <a:p>
            <a:r>
              <a:rPr lang="en-US" sz="1900" u="sng" dirty="0" smtClean="0">
                <a:solidFill>
                  <a:srgbClr val="927F2E"/>
                </a:solidFill>
                <a:latin typeface="Times New Roman" pitchFamily="18" charset="0"/>
                <a:cs typeface="Times New Roman" pitchFamily="18" charset="0"/>
              </a:rPr>
              <a:t>Mat_6:5-6 (2)</a:t>
            </a:r>
          </a:p>
          <a:p>
            <a:r>
              <a:rPr lang="en-US" sz="1900" b="1" dirty="0" smtClean="0">
                <a:solidFill>
                  <a:srgbClr val="927F2E"/>
                </a:solidFill>
                <a:latin typeface="Times New Roman" pitchFamily="18" charset="0"/>
                <a:cs typeface="Times New Roman" pitchFamily="18" charset="0"/>
              </a:rPr>
              <a:t>prayer, 1</a:t>
            </a:r>
          </a:p>
          <a:p>
            <a:r>
              <a:rPr lang="en-US" sz="1900" u="sng" dirty="0" smtClean="0">
                <a:solidFill>
                  <a:srgbClr val="927F2E"/>
                </a:solidFill>
                <a:latin typeface="Times New Roman" pitchFamily="18" charset="0"/>
                <a:cs typeface="Times New Roman" pitchFamily="18" charset="0"/>
              </a:rPr>
              <a:t>Mat_23:14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Kings 8.45</a:t>
            </a:r>
            <a:endParaRPr lang="en-US" dirty="0"/>
          </a:p>
        </p:txBody>
      </p:sp>
      <p:sp>
        <p:nvSpPr>
          <p:cNvPr id="3" name="Content Placeholder 2"/>
          <p:cNvSpPr>
            <a:spLocks noGrp="1"/>
          </p:cNvSpPr>
          <p:nvPr>
            <p:ph idx="1"/>
          </p:nvPr>
        </p:nvSpPr>
        <p:spPr>
          <a:xfrm>
            <a:off x="457200" y="2971800"/>
            <a:ext cx="8229600" cy="3154363"/>
          </a:xfrm>
        </p:spPr>
        <p:txBody>
          <a:bodyPr/>
          <a:lstStyle/>
          <a:p>
            <a:r>
              <a:rPr lang="en-US" i="1" dirty="0" smtClean="0">
                <a:solidFill>
                  <a:srgbClr val="927F2E"/>
                </a:solidFill>
                <a:latin typeface="Times New Roman" pitchFamily="18" charset="0"/>
                <a:cs typeface="Times New Roman" pitchFamily="18" charset="0"/>
              </a:rPr>
              <a:t>1Ki 8:45  Then hear thou in heaven their prayer and their supplication, and maintain their cause. </a:t>
            </a:r>
            <a:endParaRPr lang="en-US" i="1" dirty="0">
              <a:solidFill>
                <a:srgbClr val="927F2E"/>
              </a:solidFill>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Kings 9:3</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927F2E"/>
                </a:solidFill>
                <a:latin typeface="Times New Roman" pitchFamily="18" charset="0"/>
                <a:cs typeface="Times New Roman" pitchFamily="18" charset="0"/>
              </a:rPr>
              <a:t>And the LORD said unto him, I have heard thy prayer and thy supplication, that thou hast made before me: I have hallowed this house, which thou hast built, to put my name there for ever; and mine eyes and mine heart shall be there perpetually.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II Chronicles 6:19-20</a:t>
            </a:r>
            <a:endParaRPr lang="en-US" dirty="0"/>
          </a:p>
        </p:txBody>
      </p:sp>
      <p:sp>
        <p:nvSpPr>
          <p:cNvPr id="3" name="Content Placeholder 2"/>
          <p:cNvSpPr>
            <a:spLocks noGrp="1"/>
          </p:cNvSpPr>
          <p:nvPr>
            <p:ph idx="1"/>
          </p:nvPr>
        </p:nvSpPr>
        <p:spPr/>
        <p:txBody>
          <a:bodyPr/>
          <a:lstStyle/>
          <a:p>
            <a:r>
              <a:rPr lang="en-US" sz="3000" i="1" dirty="0" smtClean="0">
                <a:solidFill>
                  <a:srgbClr val="927F2E"/>
                </a:solidFill>
                <a:latin typeface="Times New Roman" pitchFamily="18" charset="0"/>
                <a:cs typeface="Times New Roman" pitchFamily="18" charset="0"/>
              </a:rPr>
              <a:t>Have respect therefore to the prayer of thy servant, and to his supplication, O LORD my God, to hearken unto the cry and the prayer which thy servant </a:t>
            </a:r>
            <a:r>
              <a:rPr lang="en-US" sz="3000" i="1" dirty="0" err="1" smtClean="0">
                <a:solidFill>
                  <a:srgbClr val="927F2E"/>
                </a:solidFill>
                <a:latin typeface="Times New Roman" pitchFamily="18" charset="0"/>
                <a:cs typeface="Times New Roman" pitchFamily="18" charset="0"/>
              </a:rPr>
              <a:t>prayeth</a:t>
            </a:r>
            <a:r>
              <a:rPr lang="en-US" sz="3000" i="1" dirty="0" smtClean="0">
                <a:solidFill>
                  <a:srgbClr val="927F2E"/>
                </a:solidFill>
                <a:latin typeface="Times New Roman" pitchFamily="18" charset="0"/>
                <a:cs typeface="Times New Roman" pitchFamily="18" charset="0"/>
              </a:rPr>
              <a:t> before thee: </a:t>
            </a:r>
          </a:p>
          <a:p>
            <a:r>
              <a:rPr lang="en-US" sz="3000" i="1" dirty="0" smtClean="0">
                <a:solidFill>
                  <a:srgbClr val="927F2E"/>
                </a:solidFill>
                <a:latin typeface="Times New Roman" pitchFamily="18" charset="0"/>
                <a:cs typeface="Times New Roman" pitchFamily="18" charset="0"/>
              </a:rPr>
              <a:t>That </a:t>
            </a:r>
            <a:r>
              <a:rPr lang="en-US" sz="3000" i="1" dirty="0" err="1" smtClean="0">
                <a:solidFill>
                  <a:srgbClr val="927F2E"/>
                </a:solidFill>
                <a:latin typeface="Times New Roman" pitchFamily="18" charset="0"/>
                <a:cs typeface="Times New Roman" pitchFamily="18" charset="0"/>
              </a:rPr>
              <a:t>thine</a:t>
            </a:r>
            <a:r>
              <a:rPr lang="en-US" sz="3000" i="1" dirty="0" smtClean="0">
                <a:solidFill>
                  <a:srgbClr val="927F2E"/>
                </a:solidFill>
                <a:latin typeface="Times New Roman" pitchFamily="18" charset="0"/>
                <a:cs typeface="Times New Roman" pitchFamily="18" charset="0"/>
              </a:rPr>
              <a:t> eyes may be open upon this house day and night, upon the place whereof thou hast said that thou </a:t>
            </a:r>
            <a:r>
              <a:rPr lang="en-US" sz="3000" i="1" dirty="0" err="1" smtClean="0">
                <a:solidFill>
                  <a:srgbClr val="927F2E"/>
                </a:solidFill>
                <a:latin typeface="Times New Roman" pitchFamily="18" charset="0"/>
                <a:cs typeface="Times New Roman" pitchFamily="18" charset="0"/>
              </a:rPr>
              <a:t>wouldest</a:t>
            </a:r>
            <a:r>
              <a:rPr lang="en-US" sz="3000" i="1" dirty="0" smtClean="0">
                <a:solidFill>
                  <a:srgbClr val="927F2E"/>
                </a:solidFill>
                <a:latin typeface="Times New Roman" pitchFamily="18" charset="0"/>
                <a:cs typeface="Times New Roman" pitchFamily="18" charset="0"/>
              </a:rPr>
              <a:t> put thy name there; to hearken unto the prayer which thy servant </a:t>
            </a:r>
            <a:r>
              <a:rPr lang="en-US" sz="3000" i="1" dirty="0" err="1" smtClean="0">
                <a:solidFill>
                  <a:srgbClr val="927F2E"/>
                </a:solidFill>
                <a:latin typeface="Times New Roman" pitchFamily="18" charset="0"/>
                <a:cs typeface="Times New Roman" pitchFamily="18" charset="0"/>
              </a:rPr>
              <a:t>prayeth</a:t>
            </a:r>
            <a:r>
              <a:rPr lang="en-US" sz="3000" i="1" dirty="0" smtClean="0">
                <a:solidFill>
                  <a:srgbClr val="927F2E"/>
                </a:solidFill>
                <a:latin typeface="Times New Roman" pitchFamily="18" charset="0"/>
                <a:cs typeface="Times New Roman" pitchFamily="18" charset="0"/>
              </a:rPr>
              <a:t> toward this place.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II Chronicles 6:28-31</a:t>
            </a:r>
            <a:endParaRPr lang="en-US" dirty="0"/>
          </a:p>
        </p:txBody>
      </p:sp>
      <p:sp>
        <p:nvSpPr>
          <p:cNvPr id="3" name="Content Placeholder 2"/>
          <p:cNvSpPr>
            <a:spLocks noGrp="1"/>
          </p:cNvSpPr>
          <p:nvPr>
            <p:ph idx="1"/>
          </p:nvPr>
        </p:nvSpPr>
        <p:spPr/>
        <p:txBody>
          <a:bodyPr/>
          <a:lstStyle/>
          <a:p>
            <a:pPr>
              <a:lnSpc>
                <a:spcPct val="80000"/>
              </a:lnSpc>
            </a:pPr>
            <a:r>
              <a:rPr lang="en-US" sz="2400" i="1" dirty="0" smtClean="0">
                <a:solidFill>
                  <a:srgbClr val="927F2E"/>
                </a:solidFill>
                <a:latin typeface="Times New Roman" pitchFamily="18" charset="0"/>
                <a:cs typeface="Times New Roman" pitchFamily="18" charset="0"/>
              </a:rPr>
              <a:t>If there be dearth in the land, if there be pestilence, if there be blasting, or mildew, locusts, or </a:t>
            </a:r>
            <a:r>
              <a:rPr lang="en-US" sz="2400" i="1" dirty="0" err="1" smtClean="0">
                <a:solidFill>
                  <a:srgbClr val="927F2E"/>
                </a:solidFill>
                <a:latin typeface="Times New Roman" pitchFamily="18" charset="0"/>
                <a:cs typeface="Times New Roman" pitchFamily="18" charset="0"/>
              </a:rPr>
              <a:t>caterpillers</a:t>
            </a:r>
            <a:r>
              <a:rPr lang="en-US" sz="2400" i="1" dirty="0" smtClean="0">
                <a:solidFill>
                  <a:srgbClr val="927F2E"/>
                </a:solidFill>
                <a:latin typeface="Times New Roman" pitchFamily="18" charset="0"/>
                <a:cs typeface="Times New Roman" pitchFamily="18" charset="0"/>
              </a:rPr>
              <a:t>; if their enemies besiege them in the cities of their land; whatsoever sore or whatsoever sickness [there be]: </a:t>
            </a:r>
          </a:p>
          <a:p>
            <a:pPr>
              <a:lnSpc>
                <a:spcPct val="80000"/>
              </a:lnSpc>
            </a:pPr>
            <a:r>
              <a:rPr lang="en-US" sz="2400" i="1" dirty="0" smtClean="0">
                <a:solidFill>
                  <a:srgbClr val="927F2E"/>
                </a:solidFill>
                <a:latin typeface="Times New Roman" pitchFamily="18" charset="0"/>
                <a:cs typeface="Times New Roman" pitchFamily="18" charset="0"/>
              </a:rPr>
              <a:t>[Then] what prayer [or] what supplication </a:t>
            </a:r>
            <a:r>
              <a:rPr lang="en-US" sz="2400" i="1" dirty="0" err="1" smtClean="0">
                <a:solidFill>
                  <a:srgbClr val="927F2E"/>
                </a:solidFill>
                <a:latin typeface="Times New Roman" pitchFamily="18" charset="0"/>
                <a:cs typeface="Times New Roman" pitchFamily="18" charset="0"/>
              </a:rPr>
              <a:t>soever</a:t>
            </a:r>
            <a:r>
              <a:rPr lang="en-US" sz="2400" i="1" dirty="0" smtClean="0">
                <a:solidFill>
                  <a:srgbClr val="927F2E"/>
                </a:solidFill>
                <a:latin typeface="Times New Roman" pitchFamily="18" charset="0"/>
                <a:cs typeface="Times New Roman" pitchFamily="18" charset="0"/>
              </a:rPr>
              <a:t> shall be made of any man, or of all thy people Israel, when every one shall know his own sore and his own grief, and shall spread forth his hands in this house: </a:t>
            </a:r>
          </a:p>
          <a:p>
            <a:pPr>
              <a:lnSpc>
                <a:spcPct val="80000"/>
              </a:lnSpc>
            </a:pPr>
            <a:r>
              <a:rPr lang="en-US" sz="2400" i="1" dirty="0" smtClean="0">
                <a:solidFill>
                  <a:srgbClr val="927F2E"/>
                </a:solidFill>
                <a:latin typeface="Times New Roman" pitchFamily="18" charset="0"/>
                <a:cs typeface="Times New Roman" pitchFamily="18" charset="0"/>
              </a:rPr>
              <a:t>Then hear thou from heaven thy dwelling place, and forgive, and render unto every man according unto all his ways, whose heart thou </a:t>
            </a:r>
            <a:r>
              <a:rPr lang="en-US" sz="2400" i="1" dirty="0" err="1" smtClean="0">
                <a:solidFill>
                  <a:srgbClr val="927F2E"/>
                </a:solidFill>
                <a:latin typeface="Times New Roman" pitchFamily="18" charset="0"/>
                <a:cs typeface="Times New Roman" pitchFamily="18" charset="0"/>
              </a:rPr>
              <a:t>knowest</a:t>
            </a:r>
            <a:r>
              <a:rPr lang="en-US" sz="2400" i="1" dirty="0" smtClean="0">
                <a:solidFill>
                  <a:srgbClr val="927F2E"/>
                </a:solidFill>
                <a:latin typeface="Times New Roman" pitchFamily="18" charset="0"/>
                <a:cs typeface="Times New Roman" pitchFamily="18" charset="0"/>
              </a:rPr>
              <a:t>; (for thou only </a:t>
            </a:r>
            <a:r>
              <a:rPr lang="en-US" sz="2400" i="1" dirty="0" err="1" smtClean="0">
                <a:solidFill>
                  <a:srgbClr val="927F2E"/>
                </a:solidFill>
                <a:latin typeface="Times New Roman" pitchFamily="18" charset="0"/>
                <a:cs typeface="Times New Roman" pitchFamily="18" charset="0"/>
              </a:rPr>
              <a:t>knowest</a:t>
            </a:r>
            <a:r>
              <a:rPr lang="en-US" sz="2400" i="1" dirty="0" smtClean="0">
                <a:solidFill>
                  <a:srgbClr val="927F2E"/>
                </a:solidFill>
                <a:latin typeface="Times New Roman" pitchFamily="18" charset="0"/>
                <a:cs typeface="Times New Roman" pitchFamily="18" charset="0"/>
              </a:rPr>
              <a:t> the hearts of the children of men:) </a:t>
            </a:r>
          </a:p>
          <a:p>
            <a:pPr>
              <a:lnSpc>
                <a:spcPct val="80000"/>
              </a:lnSpc>
            </a:pPr>
            <a:r>
              <a:rPr lang="en-US" sz="2400" i="1" dirty="0" smtClean="0">
                <a:solidFill>
                  <a:srgbClr val="927F2E"/>
                </a:solidFill>
                <a:latin typeface="Times New Roman" pitchFamily="18" charset="0"/>
                <a:cs typeface="Times New Roman" pitchFamily="18" charset="0"/>
              </a:rPr>
              <a:t>That they may fear thee, to walk in thy ways, so long as they live in the land which thou </a:t>
            </a:r>
            <a:r>
              <a:rPr lang="en-US" sz="2400" i="1" dirty="0" err="1" smtClean="0">
                <a:solidFill>
                  <a:srgbClr val="927F2E"/>
                </a:solidFill>
                <a:latin typeface="Times New Roman" pitchFamily="18" charset="0"/>
                <a:cs typeface="Times New Roman" pitchFamily="18" charset="0"/>
              </a:rPr>
              <a:t>gavest</a:t>
            </a:r>
            <a:r>
              <a:rPr lang="en-US" sz="2400" i="1" dirty="0" smtClean="0">
                <a:solidFill>
                  <a:srgbClr val="927F2E"/>
                </a:solidFill>
                <a:latin typeface="Times New Roman" pitchFamily="18" charset="0"/>
                <a:cs typeface="Times New Roman" pitchFamily="18" charset="0"/>
              </a:rPr>
              <a:t> unto our fathers.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 86:5-7</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solidFill>
                  <a:srgbClr val="927F2E"/>
                </a:solidFill>
                <a:latin typeface="Times New Roman" pitchFamily="18" charset="0"/>
                <a:cs typeface="Times New Roman" pitchFamily="18" charset="0"/>
              </a:rPr>
              <a:t>For thou, Lord, [art] good, and ready to forgive; and plenteous in mercy unto all them that call upon thee. </a:t>
            </a:r>
          </a:p>
          <a:p>
            <a:r>
              <a:rPr lang="en-US" i="1" dirty="0" smtClean="0">
                <a:solidFill>
                  <a:srgbClr val="927F2E"/>
                </a:solidFill>
                <a:latin typeface="Times New Roman" pitchFamily="18" charset="0"/>
                <a:cs typeface="Times New Roman" pitchFamily="18" charset="0"/>
              </a:rPr>
              <a:t>Give ear, O LORD, unto my prayer; and attend to the voice of my supplications. </a:t>
            </a:r>
          </a:p>
          <a:p>
            <a:r>
              <a:rPr lang="en-US" i="1" dirty="0" smtClean="0">
                <a:solidFill>
                  <a:srgbClr val="927F2E"/>
                </a:solidFill>
                <a:latin typeface="Times New Roman" pitchFamily="18" charset="0"/>
                <a:cs typeface="Times New Roman" pitchFamily="18" charset="0"/>
              </a:rPr>
              <a:t>In the day of my trouble I will call upon thee: for thou wilt answer me.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743200"/>
          </a:xfrm>
        </p:spPr>
        <p:txBody>
          <a:bodyPr/>
          <a:lstStyle/>
          <a:p>
            <a:pPr algn="ctr" eaLnBrk="1" hangingPunct="1">
              <a:buFontTx/>
              <a:buNone/>
            </a:pPr>
            <a:r>
              <a:rPr lang="en-US"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 143:1</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27F2E"/>
                </a:solidFill>
                <a:latin typeface="Times New Roman" pitchFamily="18" charset="0"/>
                <a:cs typeface="Times New Roman" pitchFamily="18" charset="0"/>
              </a:rPr>
              <a:t>&lt;A Psalm of David.&gt; Hear my prayer, O LORD, give ear to my supplications: in thy faithfulness answer me, [and] in thy righteousness.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Daniel 9:17-19</a:t>
            </a:r>
            <a:endParaRPr lang="en-US" dirty="0"/>
          </a:p>
        </p:txBody>
      </p:sp>
      <p:sp>
        <p:nvSpPr>
          <p:cNvPr id="3" name="Content Placeholder 2"/>
          <p:cNvSpPr>
            <a:spLocks noGrp="1"/>
          </p:cNvSpPr>
          <p:nvPr>
            <p:ph idx="1"/>
          </p:nvPr>
        </p:nvSpPr>
        <p:spPr>
          <a:xfrm>
            <a:off x="457200" y="1447800"/>
            <a:ext cx="8229600" cy="4876800"/>
          </a:xfrm>
        </p:spPr>
        <p:txBody>
          <a:bodyPr/>
          <a:lstStyle/>
          <a:p>
            <a:r>
              <a:rPr lang="en-US" sz="2600" i="1" dirty="0" smtClean="0">
                <a:solidFill>
                  <a:srgbClr val="927F2E"/>
                </a:solidFill>
                <a:latin typeface="Times New Roman" pitchFamily="18" charset="0"/>
                <a:cs typeface="Times New Roman" pitchFamily="18" charset="0"/>
              </a:rPr>
              <a:t>Now therefore, O our God, hear the prayer of thy servant, and his supplications, and cause thy face to shine upon thy sanctuary that is desolate, for the Lord's sake. </a:t>
            </a:r>
          </a:p>
          <a:p>
            <a:r>
              <a:rPr lang="en-US" sz="2600" i="1" dirty="0" smtClean="0">
                <a:solidFill>
                  <a:srgbClr val="927F2E"/>
                </a:solidFill>
                <a:latin typeface="Times New Roman" pitchFamily="18" charset="0"/>
                <a:cs typeface="Times New Roman" pitchFamily="18" charset="0"/>
              </a:rPr>
              <a:t>O my God, incline </a:t>
            </a:r>
            <a:r>
              <a:rPr lang="en-US" sz="2600" i="1" dirty="0" err="1" smtClean="0">
                <a:solidFill>
                  <a:srgbClr val="927F2E"/>
                </a:solidFill>
                <a:latin typeface="Times New Roman" pitchFamily="18" charset="0"/>
                <a:cs typeface="Times New Roman" pitchFamily="18" charset="0"/>
              </a:rPr>
              <a:t>thine</a:t>
            </a:r>
            <a:r>
              <a:rPr lang="en-US" sz="2600" i="1" dirty="0" smtClean="0">
                <a:solidFill>
                  <a:srgbClr val="927F2E"/>
                </a:solidFill>
                <a:latin typeface="Times New Roman" pitchFamily="18" charset="0"/>
                <a:cs typeface="Times New Roman" pitchFamily="18" charset="0"/>
              </a:rPr>
              <a:t> ear, and hear; open </a:t>
            </a:r>
            <a:r>
              <a:rPr lang="en-US" sz="2600" i="1" dirty="0" err="1" smtClean="0">
                <a:solidFill>
                  <a:srgbClr val="927F2E"/>
                </a:solidFill>
                <a:latin typeface="Times New Roman" pitchFamily="18" charset="0"/>
                <a:cs typeface="Times New Roman" pitchFamily="18" charset="0"/>
              </a:rPr>
              <a:t>thine</a:t>
            </a:r>
            <a:r>
              <a:rPr lang="en-US" sz="2600" i="1" dirty="0" smtClean="0">
                <a:solidFill>
                  <a:srgbClr val="927F2E"/>
                </a:solidFill>
                <a:latin typeface="Times New Roman" pitchFamily="18" charset="0"/>
                <a:cs typeface="Times New Roman" pitchFamily="18" charset="0"/>
              </a:rPr>
              <a:t> eyes, and behold our desolations, and the city which is called by thy name: for we do not present our supplications before thee for our </a:t>
            </a:r>
            <a:r>
              <a:rPr lang="en-US" sz="2600" i="1" dirty="0" err="1" smtClean="0">
                <a:solidFill>
                  <a:srgbClr val="927F2E"/>
                </a:solidFill>
                <a:latin typeface="Times New Roman" pitchFamily="18" charset="0"/>
                <a:cs typeface="Times New Roman" pitchFamily="18" charset="0"/>
              </a:rPr>
              <a:t>righteousnesses</a:t>
            </a:r>
            <a:r>
              <a:rPr lang="en-US" sz="2600" i="1" dirty="0" smtClean="0">
                <a:solidFill>
                  <a:srgbClr val="927F2E"/>
                </a:solidFill>
                <a:latin typeface="Times New Roman" pitchFamily="18" charset="0"/>
                <a:cs typeface="Times New Roman" pitchFamily="18" charset="0"/>
              </a:rPr>
              <a:t>, but for thy great mercies. </a:t>
            </a:r>
          </a:p>
          <a:p>
            <a:r>
              <a:rPr lang="en-US" sz="2600" i="1" dirty="0" smtClean="0">
                <a:solidFill>
                  <a:srgbClr val="927F2E"/>
                </a:solidFill>
                <a:latin typeface="Times New Roman" pitchFamily="18" charset="0"/>
                <a:cs typeface="Times New Roman" pitchFamily="18" charset="0"/>
              </a:rPr>
              <a:t>O Lord, hear; O Lord, forgive; O Lord, hearken and do; defer not, for </a:t>
            </a:r>
            <a:r>
              <a:rPr lang="en-US" sz="2600" i="1" dirty="0" err="1" smtClean="0">
                <a:solidFill>
                  <a:srgbClr val="927F2E"/>
                </a:solidFill>
                <a:latin typeface="Times New Roman" pitchFamily="18" charset="0"/>
                <a:cs typeface="Times New Roman" pitchFamily="18" charset="0"/>
              </a:rPr>
              <a:t>thine</a:t>
            </a:r>
            <a:r>
              <a:rPr lang="en-US" sz="2600" i="1" dirty="0" smtClean="0">
                <a:solidFill>
                  <a:srgbClr val="927F2E"/>
                </a:solidFill>
                <a:latin typeface="Times New Roman" pitchFamily="18" charset="0"/>
                <a:cs typeface="Times New Roman" pitchFamily="18" charset="0"/>
              </a:rPr>
              <a:t> own sake, O my God: for thy city and thy people are called by thy name.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Brown-Driver-Brigg’s Hebrew Definitions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i="1" dirty="0" smtClean="0">
                <a:solidFill>
                  <a:srgbClr val="927F2E"/>
                </a:solidFill>
                <a:latin typeface="Times New Roman" pitchFamily="18" charset="0"/>
                <a:cs typeface="Times New Roman" pitchFamily="18" charset="0"/>
              </a:rPr>
              <a:t>H8605</a:t>
            </a:r>
          </a:p>
          <a:p>
            <a:r>
              <a:rPr lang="he-IL" sz="2800" dirty="0" smtClean="0">
                <a:solidFill>
                  <a:srgbClr val="927F2E"/>
                </a:solidFill>
                <a:latin typeface="Times New Roman" pitchFamily="18" charset="0"/>
                <a:cs typeface="Times New Roman" pitchFamily="18" charset="0"/>
              </a:rPr>
              <a:t>תּפלּה</a:t>
            </a:r>
            <a:endParaRPr lang="en-US" sz="2800" dirty="0" smtClean="0">
              <a:solidFill>
                <a:srgbClr val="927F2E"/>
              </a:solidFill>
              <a:latin typeface="Times New Roman" pitchFamily="18" charset="0"/>
              <a:cs typeface="Times New Roman" pitchFamily="18" charset="0"/>
            </a:endParaRPr>
          </a:p>
          <a:p>
            <a:r>
              <a:rPr lang="en-US" sz="2000" i="1" dirty="0" err="1" smtClean="0">
                <a:solidFill>
                  <a:srgbClr val="927F2E"/>
                </a:solidFill>
                <a:latin typeface="Times New Roman" pitchFamily="18" charset="0"/>
                <a:cs typeface="Times New Roman" pitchFamily="18" charset="0"/>
              </a:rPr>
              <a:t>tephillâh</a:t>
            </a:r>
            <a:endParaRPr lang="en-US" sz="2000" i="1" dirty="0" smtClean="0">
              <a:solidFill>
                <a:srgbClr val="927F2E"/>
              </a:solidFill>
              <a:latin typeface="Times New Roman" pitchFamily="18" charset="0"/>
              <a:cs typeface="Times New Roman" pitchFamily="18" charset="0"/>
            </a:endParaRPr>
          </a:p>
          <a:p>
            <a:r>
              <a:rPr lang="en-US" sz="1800" b="1" i="1" dirty="0" smtClean="0">
                <a:solidFill>
                  <a:srgbClr val="927F2E"/>
                </a:solidFill>
                <a:latin typeface="Times New Roman" pitchFamily="18" charset="0"/>
                <a:cs typeface="Times New Roman" pitchFamily="18" charset="0"/>
              </a:rPr>
              <a:t>BDB Definition:</a:t>
            </a:r>
          </a:p>
          <a:p>
            <a:r>
              <a:rPr lang="en-US" sz="1800" i="1" dirty="0" smtClean="0">
                <a:solidFill>
                  <a:srgbClr val="927F2E"/>
                </a:solidFill>
                <a:latin typeface="Times New Roman" pitchFamily="18" charset="0"/>
                <a:cs typeface="Times New Roman" pitchFamily="18" charset="0"/>
              </a:rPr>
              <a:t>1) prayer</a:t>
            </a:r>
          </a:p>
          <a:p>
            <a:r>
              <a:rPr lang="en-US" sz="1800" i="1" dirty="0" smtClean="0">
                <a:solidFill>
                  <a:srgbClr val="927F2E"/>
                </a:solidFill>
                <a:latin typeface="Times New Roman" pitchFamily="18" charset="0"/>
                <a:cs typeface="Times New Roman" pitchFamily="18" charset="0"/>
              </a:rPr>
              <a:t>1a) prayer</a:t>
            </a:r>
          </a:p>
          <a:p>
            <a:r>
              <a:rPr lang="en-US" sz="1800" i="1" dirty="0" smtClean="0">
                <a:solidFill>
                  <a:srgbClr val="927F2E"/>
                </a:solidFill>
                <a:latin typeface="Times New Roman" pitchFamily="18" charset="0"/>
                <a:cs typeface="Times New Roman" pitchFamily="18" charset="0"/>
              </a:rPr>
              <a:t>1b) pray a prayer</a:t>
            </a:r>
          </a:p>
          <a:p>
            <a:r>
              <a:rPr lang="en-US" sz="1800" i="1" dirty="0" smtClean="0">
                <a:solidFill>
                  <a:srgbClr val="927F2E"/>
                </a:solidFill>
                <a:latin typeface="Times New Roman" pitchFamily="18" charset="0"/>
                <a:cs typeface="Times New Roman" pitchFamily="18" charset="0"/>
              </a:rPr>
              <a:t>1c) house of prayer</a:t>
            </a:r>
          </a:p>
          <a:p>
            <a:r>
              <a:rPr lang="en-US" sz="1800" i="1" dirty="0" smtClean="0">
                <a:solidFill>
                  <a:srgbClr val="927F2E"/>
                </a:solidFill>
                <a:latin typeface="Times New Roman" pitchFamily="18" charset="0"/>
                <a:cs typeface="Times New Roman" pitchFamily="18" charset="0"/>
              </a:rPr>
              <a:t>1d) hear prayer</a:t>
            </a:r>
          </a:p>
          <a:p>
            <a:r>
              <a:rPr lang="en-US" sz="1800" i="1" dirty="0" smtClean="0">
                <a:solidFill>
                  <a:srgbClr val="927F2E"/>
                </a:solidFill>
                <a:latin typeface="Times New Roman" pitchFamily="18" charset="0"/>
                <a:cs typeface="Times New Roman" pitchFamily="18" charset="0"/>
              </a:rPr>
              <a:t>1e) in Psalm titles (of poetic or liturgical prayer)</a:t>
            </a:r>
          </a:p>
          <a:p>
            <a:r>
              <a:rPr lang="en-US" sz="1800" b="1" i="1" dirty="0" smtClean="0">
                <a:solidFill>
                  <a:srgbClr val="927F2E"/>
                </a:solidFill>
                <a:latin typeface="Times New Roman" pitchFamily="18" charset="0"/>
                <a:cs typeface="Times New Roman" pitchFamily="18" charset="0"/>
              </a:rPr>
              <a:t>Part of Speech: noun feminine</a:t>
            </a:r>
          </a:p>
          <a:p>
            <a:r>
              <a:rPr lang="en-US" sz="1800" b="1" i="1" dirty="0" smtClean="0">
                <a:solidFill>
                  <a:srgbClr val="927F2E"/>
                </a:solidFill>
                <a:latin typeface="Times New Roman" pitchFamily="18" charset="0"/>
                <a:cs typeface="Times New Roman" pitchFamily="18" charset="0"/>
              </a:rPr>
              <a:t>A Related Word by BDB/Strong’s Number: from H6419</a:t>
            </a:r>
          </a:p>
          <a:p>
            <a:r>
              <a:rPr lang="en-US" sz="1800" b="1" i="1" dirty="0" smtClean="0">
                <a:solidFill>
                  <a:srgbClr val="927F2E"/>
                </a:solidFill>
                <a:latin typeface="Times New Roman" pitchFamily="18" charset="0"/>
                <a:cs typeface="Times New Roman" pitchFamily="18" charset="0"/>
              </a:rPr>
              <a:t>Same Word by TWOT Number: 1776a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Strong’s Hebrew and Greek Dictionaries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068763"/>
          </a:xfrm>
        </p:spPr>
        <p:txBody>
          <a:bodyPr/>
          <a:lstStyle/>
          <a:p>
            <a:r>
              <a:rPr lang="en-US" b="1" i="1" dirty="0" smtClean="0">
                <a:solidFill>
                  <a:srgbClr val="927F2E"/>
                </a:solidFill>
                <a:latin typeface="Times New Roman" pitchFamily="18" charset="0"/>
                <a:cs typeface="Times New Roman" pitchFamily="18" charset="0"/>
              </a:rPr>
              <a:t>H8605</a:t>
            </a:r>
          </a:p>
          <a:p>
            <a:r>
              <a:rPr lang="he-IL" dirty="0" smtClean="0">
                <a:solidFill>
                  <a:srgbClr val="927F2E"/>
                </a:solidFill>
                <a:latin typeface="Times New Roman" pitchFamily="18" charset="0"/>
                <a:cs typeface="Times New Roman" pitchFamily="18" charset="0"/>
              </a:rPr>
              <a:t>התּפלּ</a:t>
            </a:r>
            <a:endParaRPr lang="en-US" dirty="0" smtClean="0">
              <a:solidFill>
                <a:srgbClr val="927F2E"/>
              </a:solidFill>
              <a:latin typeface="Times New Roman" pitchFamily="18" charset="0"/>
              <a:cs typeface="Times New Roman" pitchFamily="18" charset="0"/>
            </a:endParaRPr>
          </a:p>
          <a:p>
            <a:r>
              <a:rPr lang="en-US" i="1" dirty="0" err="1" smtClean="0">
                <a:solidFill>
                  <a:srgbClr val="927F2E"/>
                </a:solidFill>
                <a:latin typeface="Times New Roman" pitchFamily="18" charset="0"/>
                <a:cs typeface="Times New Roman" pitchFamily="18" charset="0"/>
              </a:rPr>
              <a:t>t</a:t>
            </a:r>
            <a:r>
              <a:rPr lang="en-US" i="1" baseline="30000" dirty="0" err="1" smtClean="0">
                <a:solidFill>
                  <a:srgbClr val="927F2E"/>
                </a:solidFill>
                <a:latin typeface="Times New Roman" pitchFamily="18" charset="0"/>
                <a:cs typeface="Times New Roman" pitchFamily="18" charset="0"/>
              </a:rPr>
              <a:t>e</a:t>
            </a:r>
            <a:r>
              <a:rPr lang="en-US" i="1" dirty="0" err="1" smtClean="0">
                <a:solidFill>
                  <a:srgbClr val="927F2E"/>
                </a:solidFill>
                <a:latin typeface="Times New Roman" pitchFamily="18" charset="0"/>
                <a:cs typeface="Times New Roman" pitchFamily="18" charset="0"/>
              </a:rPr>
              <a:t>phillâh</a:t>
            </a:r>
            <a:endParaRPr lang="en-US" i="1" dirty="0" smtClean="0">
              <a:solidFill>
                <a:srgbClr val="927F2E"/>
              </a:solidFill>
              <a:latin typeface="Times New Roman" pitchFamily="18" charset="0"/>
              <a:cs typeface="Times New Roman" pitchFamily="18" charset="0"/>
            </a:endParaRPr>
          </a:p>
          <a:p>
            <a:r>
              <a:rPr lang="en-US" i="1" dirty="0" err="1" smtClean="0">
                <a:solidFill>
                  <a:srgbClr val="927F2E"/>
                </a:solidFill>
                <a:latin typeface="Times New Roman" pitchFamily="18" charset="0"/>
                <a:cs typeface="Times New Roman" pitchFamily="18" charset="0"/>
              </a:rPr>
              <a:t>tef</a:t>
            </a:r>
            <a:r>
              <a:rPr lang="en-US" i="1" dirty="0" smtClean="0">
                <a:solidFill>
                  <a:srgbClr val="927F2E"/>
                </a:solidFill>
                <a:latin typeface="Times New Roman" pitchFamily="18" charset="0"/>
                <a:cs typeface="Times New Roman" pitchFamily="18" charset="0"/>
              </a:rPr>
              <a:t>-</a:t>
            </a:r>
            <a:r>
              <a:rPr lang="en-US" i="1" dirty="0" err="1" smtClean="0">
                <a:solidFill>
                  <a:srgbClr val="927F2E"/>
                </a:solidFill>
                <a:latin typeface="Times New Roman" pitchFamily="18" charset="0"/>
                <a:cs typeface="Times New Roman" pitchFamily="18" charset="0"/>
              </a:rPr>
              <a:t>il</a:t>
            </a:r>
            <a:r>
              <a:rPr lang="en-US" i="1" dirty="0" smtClean="0">
                <a:solidFill>
                  <a:srgbClr val="927F2E"/>
                </a:solidFill>
                <a:latin typeface="Times New Roman" pitchFamily="18" charset="0"/>
                <a:cs typeface="Times New Roman" pitchFamily="18" charset="0"/>
              </a:rPr>
              <a:t>-law'</a:t>
            </a:r>
          </a:p>
          <a:p>
            <a:r>
              <a:rPr lang="en-US" i="1" dirty="0" smtClean="0">
                <a:solidFill>
                  <a:srgbClr val="927F2E"/>
                </a:solidFill>
                <a:latin typeface="Times New Roman" pitchFamily="18" charset="0"/>
                <a:cs typeface="Times New Roman" pitchFamily="18" charset="0"/>
              </a:rPr>
              <a:t>From H6419; intercession, supplication; by implication a hymn: - prayer.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a:t>
            </a:r>
            <a:endParaRPr lang="en-US"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800" b="1" dirty="0" smtClean="0">
                <a:solidFill>
                  <a:srgbClr val="927F2E"/>
                </a:solidFill>
                <a:latin typeface="Times New Roman" pitchFamily="18" charset="0"/>
                <a:cs typeface="Times New Roman" pitchFamily="18" charset="0"/>
              </a:rPr>
              <a:t>H8605</a:t>
            </a:r>
          </a:p>
          <a:p>
            <a:r>
              <a:rPr lang="he-IL" sz="2800" dirty="0" smtClean="0">
                <a:solidFill>
                  <a:srgbClr val="927F2E"/>
                </a:solidFill>
                <a:latin typeface="Times New Roman" pitchFamily="18" charset="0"/>
                <a:cs typeface="Times New Roman" pitchFamily="18" charset="0"/>
              </a:rPr>
              <a:t>תּפלּה</a:t>
            </a:r>
            <a:endParaRPr lang="en-US" sz="2800" dirty="0" smtClean="0">
              <a:solidFill>
                <a:srgbClr val="927F2E"/>
              </a:solidFill>
              <a:latin typeface="Times New Roman" pitchFamily="18" charset="0"/>
              <a:cs typeface="Times New Roman" pitchFamily="18" charset="0"/>
            </a:endParaRPr>
          </a:p>
          <a:p>
            <a:r>
              <a:rPr lang="en-US" sz="1800" dirty="0" err="1" smtClean="0">
                <a:solidFill>
                  <a:srgbClr val="927F2E"/>
                </a:solidFill>
                <a:latin typeface="Times New Roman" pitchFamily="18" charset="0"/>
                <a:cs typeface="Times New Roman" pitchFamily="18" charset="0"/>
              </a:rPr>
              <a:t>tephillâh</a:t>
            </a:r>
            <a:endParaRPr lang="en-US" sz="1800" dirty="0" smtClean="0">
              <a:solidFill>
                <a:srgbClr val="927F2E"/>
              </a:solidFill>
              <a:latin typeface="Times New Roman" pitchFamily="18" charset="0"/>
              <a:cs typeface="Times New Roman" pitchFamily="18" charset="0"/>
            </a:endParaRPr>
          </a:p>
          <a:p>
            <a:r>
              <a:rPr lang="en-US" sz="1800" b="1" dirty="0" smtClean="0">
                <a:solidFill>
                  <a:srgbClr val="927F2E"/>
                </a:solidFill>
                <a:latin typeface="Times New Roman" pitchFamily="18" charset="0"/>
                <a:cs typeface="Times New Roman" pitchFamily="18" charset="0"/>
              </a:rPr>
              <a:t>Total KJV Occurrences: 77</a:t>
            </a:r>
          </a:p>
          <a:p>
            <a:r>
              <a:rPr lang="en-US" sz="1800" b="1" dirty="0" smtClean="0">
                <a:solidFill>
                  <a:srgbClr val="927F2E"/>
                </a:solidFill>
                <a:latin typeface="Times New Roman" pitchFamily="18" charset="0"/>
                <a:cs typeface="Times New Roman" pitchFamily="18" charset="0"/>
              </a:rPr>
              <a:t>prayer, 75</a:t>
            </a:r>
          </a:p>
          <a:p>
            <a:r>
              <a:rPr lang="en-US" sz="1600" u="sng" dirty="0" smtClean="0">
                <a:solidFill>
                  <a:srgbClr val="927F2E"/>
                </a:solidFill>
                <a:latin typeface="Times New Roman" pitchFamily="18" charset="0"/>
                <a:cs typeface="Times New Roman" pitchFamily="18" charset="0"/>
              </a:rPr>
              <a:t>2Sa_7:27, 1Ki_8:28-29 (3), 1Ki_8:38, 1Ki_8:45, 1Ki_8:49, 1Ki_8:54, 1Ki_9:3, 2Ki_20:4-5 (2), 2Ch_6:19-20 (3), 2Ch_6:29, 2Ch_6:35, 2Ch_6:39-40 (2), 2Ch_7:12, 2Ch_7:15, 2Ch_30:27, 2Ch_33:18-19 (2), Neh_1:6, Neh_1:11 (2), Job_16:17 (2), Psa_4:1, Psa_6:9, Psa_17:1 (2), Psa_35:13, Psa_39:12, Psa_42:8, Psa_54:2, Psa_65:1-2 (3), Psa_66:19-20 (2), Psa_69:13, Psa_80:4, Psa_84:8, Psa_86:1, Psa_86:6, Psa_88:2, Psa_88:13, Psa_102:1 (3), Psa_102:17 (2), Psa_109:4, Psa_109:7, Psa_141:2, Psa_141:5, Psa_143:1 (2), Pro_15:8, Pro_15:29, Pro_28:9, Isa_38:4-5 (2), Isa_56:7 (2), Jer_7:16, Jer_11:14, Lam_3:8, Lam_3:44, Dan_9:3, Dan_9:17, Dan_9:21, Jon_2:7, Hab_3:1</a:t>
            </a:r>
          </a:p>
          <a:p>
            <a:r>
              <a:rPr lang="en-US" sz="1800" b="1" dirty="0" smtClean="0">
                <a:solidFill>
                  <a:srgbClr val="927F2E"/>
                </a:solidFill>
                <a:latin typeface="Times New Roman" pitchFamily="18" charset="0"/>
                <a:cs typeface="Times New Roman" pitchFamily="18" charset="0"/>
              </a:rPr>
              <a:t>prayers, 2</a:t>
            </a:r>
          </a:p>
          <a:p>
            <a:r>
              <a:rPr lang="en-US" sz="1800" u="sng" dirty="0" smtClean="0">
                <a:solidFill>
                  <a:srgbClr val="927F2E"/>
                </a:solidFill>
                <a:latin typeface="Times New Roman" pitchFamily="18" charset="0"/>
                <a:cs typeface="Times New Roman" pitchFamily="18" charset="0"/>
              </a:rPr>
              <a:t>Psa_72:20, Isa_1:15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Kings 8:30</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27F2E"/>
                </a:solidFill>
                <a:latin typeface="Times New Roman" pitchFamily="18" charset="0"/>
                <a:cs typeface="Times New Roman" pitchFamily="18" charset="0"/>
              </a:rPr>
              <a:t>And hearken thou to the supplication of thy servant, and of thy people Israel, when they shall pray toward this place: and hear thou in heaven thy dwelling place: and when thou </a:t>
            </a:r>
            <a:r>
              <a:rPr lang="en-US" i="1" dirty="0" err="1" smtClean="0">
                <a:solidFill>
                  <a:srgbClr val="927F2E"/>
                </a:solidFill>
                <a:latin typeface="Times New Roman" pitchFamily="18" charset="0"/>
                <a:cs typeface="Times New Roman" pitchFamily="18" charset="0"/>
              </a:rPr>
              <a:t>hearest</a:t>
            </a:r>
            <a:r>
              <a:rPr lang="en-US" i="1" dirty="0" smtClean="0">
                <a:solidFill>
                  <a:srgbClr val="927F2E"/>
                </a:solidFill>
                <a:latin typeface="Times New Roman" pitchFamily="18" charset="0"/>
                <a:cs typeface="Times New Roman" pitchFamily="18" charset="0"/>
              </a:rPr>
              <a:t>, forgive.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Kings 8:37-52</a:t>
            </a:r>
            <a:endParaRPr lang="en-US" dirty="0"/>
          </a:p>
        </p:txBody>
      </p:sp>
      <p:sp>
        <p:nvSpPr>
          <p:cNvPr id="3" name="Content Placeholder 2"/>
          <p:cNvSpPr>
            <a:spLocks noGrp="1"/>
          </p:cNvSpPr>
          <p:nvPr>
            <p:ph idx="1"/>
          </p:nvPr>
        </p:nvSpPr>
        <p:spPr/>
        <p:txBody>
          <a:bodyPr/>
          <a:lstStyle/>
          <a:p>
            <a:r>
              <a:rPr lang="en-US" sz="2200" i="1" dirty="0" smtClean="0">
                <a:solidFill>
                  <a:srgbClr val="927F2E"/>
                </a:solidFill>
                <a:latin typeface="Times New Roman" pitchFamily="18" charset="0"/>
                <a:cs typeface="Times New Roman" pitchFamily="18" charset="0"/>
              </a:rPr>
              <a:t>If there be in the land famine, if there be pestilence, blasting, mildew, locust, [or] if there be </a:t>
            </a:r>
            <a:r>
              <a:rPr lang="en-US" sz="2200" i="1" dirty="0" err="1" smtClean="0">
                <a:solidFill>
                  <a:srgbClr val="927F2E"/>
                </a:solidFill>
                <a:latin typeface="Times New Roman" pitchFamily="18" charset="0"/>
                <a:cs typeface="Times New Roman" pitchFamily="18" charset="0"/>
              </a:rPr>
              <a:t>caterpiller</a:t>
            </a:r>
            <a:r>
              <a:rPr lang="en-US" sz="2200" i="1" dirty="0" smtClean="0">
                <a:solidFill>
                  <a:srgbClr val="927F2E"/>
                </a:solidFill>
                <a:latin typeface="Times New Roman" pitchFamily="18" charset="0"/>
                <a:cs typeface="Times New Roman" pitchFamily="18" charset="0"/>
              </a:rPr>
              <a:t>; if their enemy besiege them in the land of their cities; whatsoever plague, whatsoever sickness [there be]; </a:t>
            </a:r>
          </a:p>
          <a:p>
            <a:r>
              <a:rPr lang="en-US" sz="2200" i="1" dirty="0" smtClean="0">
                <a:solidFill>
                  <a:srgbClr val="927F2E"/>
                </a:solidFill>
                <a:latin typeface="Times New Roman" pitchFamily="18" charset="0"/>
                <a:cs typeface="Times New Roman" pitchFamily="18" charset="0"/>
              </a:rPr>
              <a:t>What prayer and supplication </a:t>
            </a:r>
            <a:r>
              <a:rPr lang="en-US" sz="2200" i="1" dirty="0" err="1" smtClean="0">
                <a:solidFill>
                  <a:srgbClr val="927F2E"/>
                </a:solidFill>
                <a:latin typeface="Times New Roman" pitchFamily="18" charset="0"/>
                <a:cs typeface="Times New Roman" pitchFamily="18" charset="0"/>
              </a:rPr>
              <a:t>soever</a:t>
            </a:r>
            <a:r>
              <a:rPr lang="en-US" sz="2200" i="1" dirty="0" smtClean="0">
                <a:solidFill>
                  <a:srgbClr val="927F2E"/>
                </a:solidFill>
                <a:latin typeface="Times New Roman" pitchFamily="18" charset="0"/>
                <a:cs typeface="Times New Roman" pitchFamily="18" charset="0"/>
              </a:rPr>
              <a:t> be [made] by any man, [or] by all thy people Israel, which shall know every man the plague of his own heart, and spread forth his hands toward this house: </a:t>
            </a:r>
          </a:p>
          <a:p>
            <a:r>
              <a:rPr lang="en-US" sz="2200" i="1" dirty="0" smtClean="0">
                <a:solidFill>
                  <a:srgbClr val="927F2E"/>
                </a:solidFill>
                <a:latin typeface="Times New Roman" pitchFamily="18" charset="0"/>
                <a:cs typeface="Times New Roman" pitchFamily="18" charset="0"/>
              </a:rPr>
              <a:t>Then hear thou in heaven thy dwelling place, and forgive, and do, and give to every man according to his ways, whose heart thou </a:t>
            </a:r>
            <a:r>
              <a:rPr lang="en-US" sz="2200" i="1" dirty="0" err="1" smtClean="0">
                <a:solidFill>
                  <a:srgbClr val="927F2E"/>
                </a:solidFill>
                <a:latin typeface="Times New Roman" pitchFamily="18" charset="0"/>
                <a:cs typeface="Times New Roman" pitchFamily="18" charset="0"/>
              </a:rPr>
              <a:t>knowest</a:t>
            </a:r>
            <a:r>
              <a:rPr lang="en-US" sz="2200" i="1" dirty="0" smtClean="0">
                <a:solidFill>
                  <a:srgbClr val="927F2E"/>
                </a:solidFill>
                <a:latin typeface="Times New Roman" pitchFamily="18" charset="0"/>
                <a:cs typeface="Times New Roman" pitchFamily="18" charset="0"/>
              </a:rPr>
              <a:t>; (for thou, [even] thou only, </a:t>
            </a:r>
            <a:r>
              <a:rPr lang="en-US" sz="2200" i="1" dirty="0" err="1" smtClean="0">
                <a:solidFill>
                  <a:srgbClr val="927F2E"/>
                </a:solidFill>
                <a:latin typeface="Times New Roman" pitchFamily="18" charset="0"/>
                <a:cs typeface="Times New Roman" pitchFamily="18" charset="0"/>
              </a:rPr>
              <a:t>knowest</a:t>
            </a:r>
            <a:r>
              <a:rPr lang="en-US" sz="2200" i="1" dirty="0" smtClean="0">
                <a:solidFill>
                  <a:srgbClr val="927F2E"/>
                </a:solidFill>
                <a:latin typeface="Times New Roman" pitchFamily="18" charset="0"/>
                <a:cs typeface="Times New Roman" pitchFamily="18" charset="0"/>
              </a:rPr>
              <a:t> the hearts of all the children of men;) </a:t>
            </a:r>
          </a:p>
          <a:p>
            <a:r>
              <a:rPr lang="en-US" sz="2200" i="1" dirty="0" smtClean="0">
                <a:solidFill>
                  <a:srgbClr val="927F2E"/>
                </a:solidFill>
                <a:latin typeface="Times New Roman" pitchFamily="18" charset="0"/>
                <a:cs typeface="Times New Roman" pitchFamily="18" charset="0"/>
              </a:rPr>
              <a:t>That they may fear thee all the days that they live in the land which thou </a:t>
            </a:r>
            <a:r>
              <a:rPr lang="en-US" sz="2200" i="1" dirty="0" err="1" smtClean="0">
                <a:solidFill>
                  <a:srgbClr val="927F2E"/>
                </a:solidFill>
                <a:latin typeface="Times New Roman" pitchFamily="18" charset="0"/>
                <a:cs typeface="Times New Roman" pitchFamily="18" charset="0"/>
              </a:rPr>
              <a:t>gavest</a:t>
            </a:r>
            <a:r>
              <a:rPr lang="en-US" sz="2200" i="1" dirty="0" smtClean="0">
                <a:solidFill>
                  <a:srgbClr val="927F2E"/>
                </a:solidFill>
                <a:latin typeface="Times New Roman" pitchFamily="18" charset="0"/>
                <a:cs typeface="Times New Roman" pitchFamily="18" charset="0"/>
              </a:rPr>
              <a:t> unto our fathers.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Kings 8:37-52 cont.</a:t>
            </a:r>
            <a:endParaRPr lang="en-US" dirty="0"/>
          </a:p>
        </p:txBody>
      </p:sp>
      <p:sp>
        <p:nvSpPr>
          <p:cNvPr id="3" name="Content Placeholder 2"/>
          <p:cNvSpPr>
            <a:spLocks noGrp="1"/>
          </p:cNvSpPr>
          <p:nvPr>
            <p:ph idx="1"/>
          </p:nvPr>
        </p:nvSpPr>
        <p:spPr>
          <a:xfrm>
            <a:off x="457200" y="1371600"/>
            <a:ext cx="8229600" cy="5029200"/>
          </a:xfrm>
        </p:spPr>
        <p:txBody>
          <a:bodyPr/>
          <a:lstStyle/>
          <a:p>
            <a:r>
              <a:rPr lang="en-US" sz="2300" i="1" dirty="0" smtClean="0">
                <a:solidFill>
                  <a:srgbClr val="927F2E"/>
                </a:solidFill>
                <a:latin typeface="Times New Roman" pitchFamily="18" charset="0"/>
                <a:cs typeface="Times New Roman" pitchFamily="18" charset="0"/>
              </a:rPr>
              <a:t>If they sin against thee, (for [there is] no man that </a:t>
            </a:r>
            <a:r>
              <a:rPr lang="en-US" sz="2300" i="1" dirty="0" err="1" smtClean="0">
                <a:solidFill>
                  <a:srgbClr val="927F2E"/>
                </a:solidFill>
                <a:latin typeface="Times New Roman" pitchFamily="18" charset="0"/>
                <a:cs typeface="Times New Roman" pitchFamily="18" charset="0"/>
              </a:rPr>
              <a:t>sinneth</a:t>
            </a:r>
            <a:r>
              <a:rPr lang="en-US" sz="2300" i="1" dirty="0" smtClean="0">
                <a:solidFill>
                  <a:srgbClr val="927F2E"/>
                </a:solidFill>
                <a:latin typeface="Times New Roman" pitchFamily="18" charset="0"/>
                <a:cs typeface="Times New Roman" pitchFamily="18" charset="0"/>
              </a:rPr>
              <a:t> not,) and thou be angry with them, and deliver them to the enemy, so that they carry them away captives unto the land of the enemy, far or near; </a:t>
            </a:r>
          </a:p>
          <a:p>
            <a:r>
              <a:rPr lang="en-US" sz="2300" i="1" dirty="0" smtClean="0">
                <a:solidFill>
                  <a:srgbClr val="927F2E"/>
                </a:solidFill>
                <a:latin typeface="Times New Roman" pitchFamily="18" charset="0"/>
                <a:cs typeface="Times New Roman" pitchFamily="18" charset="0"/>
              </a:rPr>
              <a:t>[Yet] if they shall bethink themselves in the land whither they were carried captives, and repent, and make supplication unto thee in the land of them that carried them captives, saying, We have sinned, and have done perversely, we have committed wickedness; </a:t>
            </a:r>
          </a:p>
          <a:p>
            <a:r>
              <a:rPr lang="en-US" sz="2300" i="1" dirty="0" smtClean="0">
                <a:solidFill>
                  <a:srgbClr val="927F2E"/>
                </a:solidFill>
                <a:latin typeface="Times New Roman" pitchFamily="18" charset="0"/>
                <a:cs typeface="Times New Roman" pitchFamily="18" charset="0"/>
              </a:rPr>
              <a:t>And [so] return unto thee with all their heart, and with all their soul, in the land of their enemies, which led them away captive, and pray unto thee toward their land, which thou </a:t>
            </a:r>
            <a:r>
              <a:rPr lang="en-US" sz="2300" i="1" dirty="0" err="1" smtClean="0">
                <a:solidFill>
                  <a:srgbClr val="927F2E"/>
                </a:solidFill>
                <a:latin typeface="Times New Roman" pitchFamily="18" charset="0"/>
                <a:cs typeface="Times New Roman" pitchFamily="18" charset="0"/>
              </a:rPr>
              <a:t>gavest</a:t>
            </a:r>
            <a:r>
              <a:rPr lang="en-US" sz="2300" i="1" dirty="0" smtClean="0">
                <a:solidFill>
                  <a:srgbClr val="927F2E"/>
                </a:solidFill>
                <a:latin typeface="Times New Roman" pitchFamily="18" charset="0"/>
                <a:cs typeface="Times New Roman" pitchFamily="18" charset="0"/>
              </a:rPr>
              <a:t> unto their fathers, the city which thou hast chosen, and the house which I have built for thy name: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Kings 8:37-52 cont.</a:t>
            </a:r>
            <a:endParaRPr lang="en-US" dirty="0"/>
          </a:p>
        </p:txBody>
      </p:sp>
      <p:sp>
        <p:nvSpPr>
          <p:cNvPr id="3" name="Content Placeholder 2"/>
          <p:cNvSpPr>
            <a:spLocks noGrp="1"/>
          </p:cNvSpPr>
          <p:nvPr>
            <p:ph idx="1"/>
          </p:nvPr>
        </p:nvSpPr>
        <p:spPr/>
        <p:txBody>
          <a:bodyPr/>
          <a:lstStyle/>
          <a:p>
            <a:r>
              <a:rPr lang="en-US" sz="2400" i="1" dirty="0" smtClean="0">
                <a:solidFill>
                  <a:srgbClr val="927F2E"/>
                </a:solidFill>
                <a:latin typeface="Times New Roman" pitchFamily="18" charset="0"/>
                <a:cs typeface="Times New Roman" pitchFamily="18" charset="0"/>
              </a:rPr>
              <a:t>Then hear thou their prayer and their supplication in heaven thy dwelling place, and maintain their cause, </a:t>
            </a:r>
          </a:p>
          <a:p>
            <a:r>
              <a:rPr lang="en-US" sz="2400" i="1" dirty="0" smtClean="0">
                <a:solidFill>
                  <a:srgbClr val="927F2E"/>
                </a:solidFill>
                <a:latin typeface="Times New Roman" pitchFamily="18" charset="0"/>
                <a:cs typeface="Times New Roman" pitchFamily="18" charset="0"/>
              </a:rPr>
              <a:t>And forgive thy people that have sinned against thee, and all their transgressions wherein they have transgressed against thee, and give them compassion before them who carried them captive, that they may have compassion on them: </a:t>
            </a:r>
          </a:p>
          <a:p>
            <a:r>
              <a:rPr lang="en-US" sz="2400" i="1" dirty="0" smtClean="0">
                <a:solidFill>
                  <a:srgbClr val="927F2E"/>
                </a:solidFill>
                <a:latin typeface="Times New Roman" pitchFamily="18" charset="0"/>
                <a:cs typeface="Times New Roman" pitchFamily="18" charset="0"/>
              </a:rPr>
              <a:t>For they [be] thy people, and </a:t>
            </a:r>
            <a:r>
              <a:rPr lang="en-US" sz="2400" i="1" dirty="0" err="1" smtClean="0">
                <a:solidFill>
                  <a:srgbClr val="927F2E"/>
                </a:solidFill>
                <a:latin typeface="Times New Roman" pitchFamily="18" charset="0"/>
                <a:cs typeface="Times New Roman" pitchFamily="18" charset="0"/>
              </a:rPr>
              <a:t>thine</a:t>
            </a:r>
            <a:r>
              <a:rPr lang="en-US" sz="2400" i="1" dirty="0" smtClean="0">
                <a:solidFill>
                  <a:srgbClr val="927F2E"/>
                </a:solidFill>
                <a:latin typeface="Times New Roman" pitchFamily="18" charset="0"/>
                <a:cs typeface="Times New Roman" pitchFamily="18" charset="0"/>
              </a:rPr>
              <a:t> inheritance, which thou </a:t>
            </a:r>
            <a:r>
              <a:rPr lang="en-US" sz="2400" i="1" dirty="0" err="1" smtClean="0">
                <a:solidFill>
                  <a:srgbClr val="927F2E"/>
                </a:solidFill>
                <a:latin typeface="Times New Roman" pitchFamily="18" charset="0"/>
                <a:cs typeface="Times New Roman" pitchFamily="18" charset="0"/>
              </a:rPr>
              <a:t>broughtest</a:t>
            </a:r>
            <a:r>
              <a:rPr lang="en-US" sz="2400" i="1" dirty="0" smtClean="0">
                <a:solidFill>
                  <a:srgbClr val="927F2E"/>
                </a:solidFill>
                <a:latin typeface="Times New Roman" pitchFamily="18" charset="0"/>
                <a:cs typeface="Times New Roman" pitchFamily="18" charset="0"/>
              </a:rPr>
              <a:t> forth out of Egypt, from the midst of the furnace of iron: </a:t>
            </a:r>
          </a:p>
          <a:p>
            <a:r>
              <a:rPr lang="en-US" sz="2400" i="1" dirty="0" smtClean="0">
                <a:solidFill>
                  <a:srgbClr val="927F2E"/>
                </a:solidFill>
                <a:latin typeface="Times New Roman" pitchFamily="18" charset="0"/>
                <a:cs typeface="Times New Roman" pitchFamily="18" charset="0"/>
              </a:rPr>
              <a:t>That </a:t>
            </a:r>
            <a:r>
              <a:rPr lang="en-US" sz="2400" i="1" dirty="0" err="1" smtClean="0">
                <a:solidFill>
                  <a:srgbClr val="927F2E"/>
                </a:solidFill>
                <a:latin typeface="Times New Roman" pitchFamily="18" charset="0"/>
                <a:cs typeface="Times New Roman" pitchFamily="18" charset="0"/>
              </a:rPr>
              <a:t>thine</a:t>
            </a:r>
            <a:r>
              <a:rPr lang="en-US" sz="2400" i="1" dirty="0" smtClean="0">
                <a:solidFill>
                  <a:srgbClr val="927F2E"/>
                </a:solidFill>
                <a:latin typeface="Times New Roman" pitchFamily="18" charset="0"/>
                <a:cs typeface="Times New Roman" pitchFamily="18" charset="0"/>
              </a:rPr>
              <a:t> eyes may be open unto the supplication of thy servant, and unto the supplication of thy people Israel, to hearken unto them in all that they call for unto thee.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Kings 8:59-60</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And let these my words, wherewith I have made supplication before the LORD, be nigh unto the LORD our God day and night, that he maintain the cause of his servant, and the cause of his people Israel at all times, as the matter shall require: </a:t>
            </a:r>
          </a:p>
          <a:p>
            <a:r>
              <a:rPr lang="en-US" i="1" dirty="0" smtClean="0">
                <a:solidFill>
                  <a:srgbClr val="927F2E"/>
                </a:solidFill>
                <a:latin typeface="Times New Roman" pitchFamily="18" charset="0"/>
                <a:cs typeface="Times New Roman" pitchFamily="18" charset="0"/>
              </a:rPr>
              <a:t>That all the people of the earth may know that the LORD [is] God, [and that there is] none else.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II Chronicles 6:23-25</a:t>
            </a:r>
            <a:endParaRPr lang="en-US" dirty="0"/>
          </a:p>
        </p:txBody>
      </p:sp>
      <p:sp>
        <p:nvSpPr>
          <p:cNvPr id="3" name="Content Placeholder 2"/>
          <p:cNvSpPr>
            <a:spLocks noGrp="1"/>
          </p:cNvSpPr>
          <p:nvPr>
            <p:ph idx="1"/>
          </p:nvPr>
        </p:nvSpPr>
        <p:spPr>
          <a:xfrm>
            <a:off x="457200" y="1524000"/>
            <a:ext cx="8229600" cy="4602163"/>
          </a:xfrm>
        </p:spPr>
        <p:txBody>
          <a:bodyPr/>
          <a:lstStyle/>
          <a:p>
            <a:r>
              <a:rPr lang="en-US" sz="2500" i="1" dirty="0" smtClean="0">
                <a:solidFill>
                  <a:srgbClr val="927F2E"/>
                </a:solidFill>
                <a:latin typeface="Times New Roman" pitchFamily="18" charset="0"/>
                <a:cs typeface="Times New Roman" pitchFamily="18" charset="0"/>
              </a:rPr>
              <a:t>Then hear thou from heaven, and do, and judge thy servants, by requiting the wicked, by recompensing his way upon his own head; and by justifying the righteous, by giving him according to his righteousness. </a:t>
            </a:r>
          </a:p>
          <a:p>
            <a:r>
              <a:rPr lang="en-US" sz="2500" i="1" dirty="0" smtClean="0">
                <a:solidFill>
                  <a:srgbClr val="927F2E"/>
                </a:solidFill>
                <a:latin typeface="Times New Roman" pitchFamily="18" charset="0"/>
                <a:cs typeface="Times New Roman" pitchFamily="18" charset="0"/>
              </a:rPr>
              <a:t>And if thy people Israel be put to the worse before the enemy, because they have sinned against thee; and shall return and confess thy name, and pray and make supplication before thee in this house; </a:t>
            </a:r>
          </a:p>
          <a:p>
            <a:r>
              <a:rPr lang="en-US" sz="2500" i="1" dirty="0" smtClean="0">
                <a:solidFill>
                  <a:srgbClr val="927F2E"/>
                </a:solidFill>
                <a:latin typeface="Times New Roman" pitchFamily="18" charset="0"/>
                <a:cs typeface="Times New Roman" pitchFamily="18" charset="0"/>
              </a:rPr>
              <a:t>Then hear thou from the heavens, and forgive the sin of thy people Israel, and bring them again unto the land which thou </a:t>
            </a:r>
            <a:r>
              <a:rPr lang="en-US" sz="2500" i="1" dirty="0" err="1" smtClean="0">
                <a:solidFill>
                  <a:srgbClr val="927F2E"/>
                </a:solidFill>
                <a:latin typeface="Times New Roman" pitchFamily="18" charset="0"/>
                <a:cs typeface="Times New Roman" pitchFamily="18" charset="0"/>
              </a:rPr>
              <a:t>gavest</a:t>
            </a:r>
            <a:r>
              <a:rPr lang="en-US" sz="2500" i="1" dirty="0" smtClean="0">
                <a:solidFill>
                  <a:srgbClr val="927F2E"/>
                </a:solidFill>
                <a:latin typeface="Times New Roman" pitchFamily="18" charset="0"/>
                <a:cs typeface="Times New Roman" pitchFamily="18" charset="0"/>
              </a:rPr>
              <a:t> to them and to their fathers.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 30:8</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rgbClr val="927F2E"/>
                </a:solidFill>
                <a:latin typeface="Times New Roman" pitchFamily="18" charset="0"/>
                <a:cs typeface="Times New Roman" pitchFamily="18" charset="0"/>
              </a:rPr>
              <a:t>I cried to thee, O LORD; and unto the LORD I made supplication.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 142:1-6</a:t>
            </a:r>
            <a:endParaRPr lang="en-US" dirty="0"/>
          </a:p>
        </p:txBody>
      </p:sp>
      <p:sp>
        <p:nvSpPr>
          <p:cNvPr id="3" name="Content Placeholder 2"/>
          <p:cNvSpPr>
            <a:spLocks noGrp="1"/>
          </p:cNvSpPr>
          <p:nvPr>
            <p:ph idx="1"/>
          </p:nvPr>
        </p:nvSpPr>
        <p:spPr>
          <a:xfrm>
            <a:off x="457200" y="1371600"/>
            <a:ext cx="8229600" cy="5029200"/>
          </a:xfrm>
        </p:spPr>
        <p:txBody>
          <a:bodyPr/>
          <a:lstStyle/>
          <a:p>
            <a:r>
              <a:rPr lang="en-US" sz="2200" i="1" dirty="0" smtClean="0">
                <a:solidFill>
                  <a:srgbClr val="927F2E"/>
                </a:solidFill>
                <a:latin typeface="Times New Roman" pitchFamily="18" charset="0"/>
                <a:cs typeface="Times New Roman" pitchFamily="18" charset="0"/>
              </a:rPr>
              <a:t>&lt;</a:t>
            </a:r>
            <a:r>
              <a:rPr lang="en-US" sz="2200" i="1" dirty="0" err="1" smtClean="0">
                <a:solidFill>
                  <a:srgbClr val="927F2E"/>
                </a:solidFill>
                <a:latin typeface="Times New Roman" pitchFamily="18" charset="0"/>
                <a:cs typeface="Times New Roman" pitchFamily="18" charset="0"/>
              </a:rPr>
              <a:t>Maschil</a:t>
            </a:r>
            <a:r>
              <a:rPr lang="en-US" sz="2200" i="1" dirty="0" smtClean="0">
                <a:solidFill>
                  <a:srgbClr val="927F2E"/>
                </a:solidFill>
                <a:latin typeface="Times New Roman" pitchFamily="18" charset="0"/>
                <a:cs typeface="Times New Roman" pitchFamily="18" charset="0"/>
              </a:rPr>
              <a:t> of David; A Prayer when he was in the cave.&gt; I cried unto the LORD with my voice; with my voice unto the LORD did I make my supplication. </a:t>
            </a:r>
          </a:p>
          <a:p>
            <a:r>
              <a:rPr lang="en-US" sz="2200" i="1" dirty="0" smtClean="0">
                <a:solidFill>
                  <a:srgbClr val="927F2E"/>
                </a:solidFill>
                <a:latin typeface="Times New Roman" pitchFamily="18" charset="0"/>
                <a:cs typeface="Times New Roman" pitchFamily="18" charset="0"/>
              </a:rPr>
              <a:t>I poured out my complaint before him; I </a:t>
            </a:r>
            <a:r>
              <a:rPr lang="en-US" sz="2200" i="1" dirty="0" err="1" smtClean="0">
                <a:solidFill>
                  <a:srgbClr val="927F2E"/>
                </a:solidFill>
                <a:latin typeface="Times New Roman" pitchFamily="18" charset="0"/>
                <a:cs typeface="Times New Roman" pitchFamily="18" charset="0"/>
              </a:rPr>
              <a:t>shewed</a:t>
            </a:r>
            <a:r>
              <a:rPr lang="en-US" sz="2200" i="1" dirty="0" smtClean="0">
                <a:solidFill>
                  <a:srgbClr val="927F2E"/>
                </a:solidFill>
                <a:latin typeface="Times New Roman" pitchFamily="18" charset="0"/>
                <a:cs typeface="Times New Roman" pitchFamily="18" charset="0"/>
              </a:rPr>
              <a:t> before him my trouble. </a:t>
            </a:r>
          </a:p>
          <a:p>
            <a:r>
              <a:rPr lang="en-US" sz="2200" i="1" dirty="0" smtClean="0">
                <a:solidFill>
                  <a:srgbClr val="927F2E"/>
                </a:solidFill>
                <a:latin typeface="Times New Roman" pitchFamily="18" charset="0"/>
                <a:cs typeface="Times New Roman" pitchFamily="18" charset="0"/>
              </a:rPr>
              <a:t>When my spirit was overwhelmed within me, then thou </a:t>
            </a:r>
            <a:r>
              <a:rPr lang="en-US" sz="2200" i="1" dirty="0" err="1" smtClean="0">
                <a:solidFill>
                  <a:srgbClr val="927F2E"/>
                </a:solidFill>
                <a:latin typeface="Times New Roman" pitchFamily="18" charset="0"/>
                <a:cs typeface="Times New Roman" pitchFamily="18" charset="0"/>
              </a:rPr>
              <a:t>knewest</a:t>
            </a:r>
            <a:r>
              <a:rPr lang="en-US" sz="2200" i="1" dirty="0" smtClean="0">
                <a:solidFill>
                  <a:srgbClr val="927F2E"/>
                </a:solidFill>
                <a:latin typeface="Times New Roman" pitchFamily="18" charset="0"/>
                <a:cs typeface="Times New Roman" pitchFamily="18" charset="0"/>
              </a:rPr>
              <a:t> my path. In the way wherein I walked have they </a:t>
            </a:r>
            <a:r>
              <a:rPr lang="en-US" sz="2200" i="1" dirty="0" err="1" smtClean="0">
                <a:solidFill>
                  <a:srgbClr val="927F2E"/>
                </a:solidFill>
                <a:latin typeface="Times New Roman" pitchFamily="18" charset="0"/>
                <a:cs typeface="Times New Roman" pitchFamily="18" charset="0"/>
              </a:rPr>
              <a:t>privily</a:t>
            </a:r>
            <a:r>
              <a:rPr lang="en-US" sz="2200" i="1" dirty="0" smtClean="0">
                <a:solidFill>
                  <a:srgbClr val="927F2E"/>
                </a:solidFill>
                <a:latin typeface="Times New Roman" pitchFamily="18" charset="0"/>
                <a:cs typeface="Times New Roman" pitchFamily="18" charset="0"/>
              </a:rPr>
              <a:t> laid a snare for me. </a:t>
            </a:r>
          </a:p>
          <a:p>
            <a:r>
              <a:rPr lang="en-US" sz="2200" i="1" dirty="0" smtClean="0">
                <a:solidFill>
                  <a:srgbClr val="927F2E"/>
                </a:solidFill>
                <a:latin typeface="Times New Roman" pitchFamily="18" charset="0"/>
                <a:cs typeface="Times New Roman" pitchFamily="18" charset="0"/>
              </a:rPr>
              <a:t>I looked on [my] right hand, and beheld, but [there was] no man that would know me: refuge failed me; no man cared for my soul. </a:t>
            </a:r>
          </a:p>
          <a:p>
            <a:r>
              <a:rPr lang="en-US" sz="2200" i="1" dirty="0" smtClean="0">
                <a:solidFill>
                  <a:srgbClr val="927F2E"/>
                </a:solidFill>
                <a:latin typeface="Times New Roman" pitchFamily="18" charset="0"/>
                <a:cs typeface="Times New Roman" pitchFamily="18" charset="0"/>
              </a:rPr>
              <a:t>I cried unto thee, O LORD: I said, Thou [art] my refuge [and] my portion in the land of the living. </a:t>
            </a:r>
          </a:p>
          <a:p>
            <a:r>
              <a:rPr lang="en-US" sz="2200" i="1" dirty="0" smtClean="0">
                <a:solidFill>
                  <a:srgbClr val="927F2E"/>
                </a:solidFill>
                <a:latin typeface="Times New Roman" pitchFamily="18" charset="0"/>
                <a:cs typeface="Times New Roman" pitchFamily="18" charset="0"/>
              </a:rPr>
              <a:t>Attend unto my cry; for I am brought very low: deliver me from my persecutors; for they are stronger than I.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Hosea 12:3-5</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He took his brother by the heel in the womb, and by his strength he had power with God: </a:t>
            </a:r>
          </a:p>
          <a:p>
            <a:r>
              <a:rPr lang="en-US" i="1" dirty="0" smtClean="0">
                <a:solidFill>
                  <a:srgbClr val="927F2E"/>
                </a:solidFill>
                <a:latin typeface="Times New Roman" pitchFamily="18" charset="0"/>
                <a:cs typeface="Times New Roman" pitchFamily="18" charset="0"/>
              </a:rPr>
              <a:t>Yea, he had power over the angel, and prevailed: he wept, and made supplication unto him: he found him [in] Bethel, and there he </a:t>
            </a:r>
            <a:r>
              <a:rPr lang="en-US" i="1" dirty="0" err="1" smtClean="0">
                <a:solidFill>
                  <a:srgbClr val="927F2E"/>
                </a:solidFill>
                <a:latin typeface="Times New Roman" pitchFamily="18" charset="0"/>
                <a:cs typeface="Times New Roman" pitchFamily="18" charset="0"/>
              </a:rPr>
              <a:t>spake</a:t>
            </a:r>
            <a:r>
              <a:rPr lang="en-US" i="1" dirty="0" smtClean="0">
                <a:solidFill>
                  <a:srgbClr val="927F2E"/>
                </a:solidFill>
                <a:latin typeface="Times New Roman" pitchFamily="18" charset="0"/>
                <a:cs typeface="Times New Roman" pitchFamily="18" charset="0"/>
              </a:rPr>
              <a:t> with us; </a:t>
            </a:r>
          </a:p>
          <a:p>
            <a:r>
              <a:rPr lang="en-US" i="1" dirty="0" smtClean="0">
                <a:solidFill>
                  <a:srgbClr val="927F2E"/>
                </a:solidFill>
                <a:latin typeface="Times New Roman" pitchFamily="18" charset="0"/>
                <a:cs typeface="Times New Roman" pitchFamily="18" charset="0"/>
              </a:rPr>
              <a:t>Even the LORD God of hosts; the LORD [is] his memorial.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Brown-Driver-Brigg’s Hebrew Definitions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600" b="1" i="1" dirty="0" smtClean="0">
                <a:solidFill>
                  <a:srgbClr val="927F2E"/>
                </a:solidFill>
                <a:latin typeface="Times New Roman" pitchFamily="18" charset="0"/>
                <a:cs typeface="Times New Roman" pitchFamily="18" charset="0"/>
              </a:rPr>
              <a:t>H2603</a:t>
            </a:r>
          </a:p>
          <a:p>
            <a:r>
              <a:rPr lang="he-IL" sz="2200" dirty="0" smtClean="0">
                <a:solidFill>
                  <a:srgbClr val="927F2E"/>
                </a:solidFill>
                <a:latin typeface="Times New Roman" pitchFamily="18" charset="0"/>
                <a:cs typeface="Times New Roman" pitchFamily="18" charset="0"/>
              </a:rPr>
              <a:t>חנן</a:t>
            </a:r>
            <a:endParaRPr lang="en-US" sz="2200" dirty="0" smtClean="0">
              <a:solidFill>
                <a:srgbClr val="927F2E"/>
              </a:solidFill>
              <a:latin typeface="Times New Roman" pitchFamily="18" charset="0"/>
              <a:cs typeface="Times New Roman" pitchFamily="18" charset="0"/>
            </a:endParaRPr>
          </a:p>
          <a:p>
            <a:r>
              <a:rPr lang="en-US" sz="1600" i="1" dirty="0" err="1" smtClean="0">
                <a:solidFill>
                  <a:srgbClr val="927F2E"/>
                </a:solidFill>
                <a:latin typeface="Times New Roman" pitchFamily="18" charset="0"/>
                <a:cs typeface="Times New Roman" pitchFamily="18" charset="0"/>
              </a:rPr>
              <a:t>chânan</a:t>
            </a:r>
            <a:endParaRPr lang="en-US" sz="1600" i="1" dirty="0" smtClean="0">
              <a:solidFill>
                <a:srgbClr val="927F2E"/>
              </a:solidFill>
              <a:latin typeface="Times New Roman" pitchFamily="18" charset="0"/>
              <a:cs typeface="Times New Roman" pitchFamily="18" charset="0"/>
            </a:endParaRPr>
          </a:p>
          <a:p>
            <a:r>
              <a:rPr lang="en-US" sz="1600" b="1" i="1" dirty="0" smtClean="0">
                <a:solidFill>
                  <a:srgbClr val="927F2E"/>
                </a:solidFill>
                <a:latin typeface="Times New Roman" pitchFamily="18" charset="0"/>
                <a:cs typeface="Times New Roman" pitchFamily="18" charset="0"/>
              </a:rPr>
              <a:t>BDB Definition:</a:t>
            </a:r>
          </a:p>
          <a:p>
            <a:r>
              <a:rPr lang="en-US" sz="1600" i="1" dirty="0" smtClean="0">
                <a:solidFill>
                  <a:srgbClr val="927F2E"/>
                </a:solidFill>
                <a:latin typeface="Times New Roman" pitchFamily="18" charset="0"/>
                <a:cs typeface="Times New Roman" pitchFamily="18" charset="0"/>
              </a:rPr>
              <a:t>1) to be gracious, show </a:t>
            </a:r>
            <a:r>
              <a:rPr lang="en-US" sz="1600" i="1" dirty="0" err="1" smtClean="0">
                <a:solidFill>
                  <a:srgbClr val="927F2E"/>
                </a:solidFill>
                <a:latin typeface="Times New Roman" pitchFamily="18" charset="0"/>
                <a:cs typeface="Times New Roman" pitchFamily="18" charset="0"/>
              </a:rPr>
              <a:t>favour</a:t>
            </a:r>
            <a:r>
              <a:rPr lang="en-US" sz="1600" i="1" dirty="0" smtClean="0">
                <a:solidFill>
                  <a:srgbClr val="927F2E"/>
                </a:solidFill>
                <a:latin typeface="Times New Roman" pitchFamily="18" charset="0"/>
                <a:cs typeface="Times New Roman" pitchFamily="18" charset="0"/>
              </a:rPr>
              <a:t>, pity</a:t>
            </a:r>
          </a:p>
          <a:p>
            <a:r>
              <a:rPr lang="en-US" sz="1600" i="1" dirty="0" smtClean="0">
                <a:solidFill>
                  <a:srgbClr val="927F2E"/>
                </a:solidFill>
                <a:latin typeface="Times New Roman" pitchFamily="18" charset="0"/>
                <a:cs typeface="Times New Roman" pitchFamily="18" charset="0"/>
              </a:rPr>
              <a:t>1a) (</a:t>
            </a:r>
            <a:r>
              <a:rPr lang="en-US" sz="1600" i="1" dirty="0" err="1" smtClean="0">
                <a:solidFill>
                  <a:srgbClr val="927F2E"/>
                </a:solidFill>
                <a:latin typeface="Times New Roman" pitchFamily="18" charset="0"/>
                <a:cs typeface="Times New Roman" pitchFamily="18" charset="0"/>
              </a:rPr>
              <a:t>Qal</a:t>
            </a:r>
            <a:r>
              <a:rPr lang="en-US" sz="1600" i="1" dirty="0" smtClean="0">
                <a:solidFill>
                  <a:srgbClr val="927F2E"/>
                </a:solidFill>
                <a:latin typeface="Times New Roman" pitchFamily="18" charset="0"/>
                <a:cs typeface="Times New Roman" pitchFamily="18" charset="0"/>
              </a:rPr>
              <a:t>) to show </a:t>
            </a:r>
            <a:r>
              <a:rPr lang="en-US" sz="1600" i="1" dirty="0" err="1" smtClean="0">
                <a:solidFill>
                  <a:srgbClr val="927F2E"/>
                </a:solidFill>
                <a:latin typeface="Times New Roman" pitchFamily="18" charset="0"/>
                <a:cs typeface="Times New Roman" pitchFamily="18" charset="0"/>
              </a:rPr>
              <a:t>favour</a:t>
            </a:r>
            <a:r>
              <a:rPr lang="en-US" sz="1600" i="1" dirty="0" smtClean="0">
                <a:solidFill>
                  <a:srgbClr val="927F2E"/>
                </a:solidFill>
                <a:latin typeface="Times New Roman" pitchFamily="18" charset="0"/>
                <a:cs typeface="Times New Roman" pitchFamily="18" charset="0"/>
              </a:rPr>
              <a:t>, be gracious</a:t>
            </a:r>
          </a:p>
          <a:p>
            <a:r>
              <a:rPr lang="en-US" sz="1600" i="1" dirty="0" smtClean="0">
                <a:solidFill>
                  <a:srgbClr val="927F2E"/>
                </a:solidFill>
                <a:latin typeface="Times New Roman" pitchFamily="18" charset="0"/>
                <a:cs typeface="Times New Roman" pitchFamily="18" charset="0"/>
              </a:rPr>
              <a:t>1b) (</a:t>
            </a:r>
            <a:r>
              <a:rPr lang="en-US" sz="1600" i="1" dirty="0" err="1" smtClean="0">
                <a:solidFill>
                  <a:srgbClr val="927F2E"/>
                </a:solidFill>
                <a:latin typeface="Times New Roman" pitchFamily="18" charset="0"/>
                <a:cs typeface="Times New Roman" pitchFamily="18" charset="0"/>
              </a:rPr>
              <a:t>Niphal</a:t>
            </a:r>
            <a:r>
              <a:rPr lang="en-US" sz="1600" i="1" dirty="0" smtClean="0">
                <a:solidFill>
                  <a:srgbClr val="927F2E"/>
                </a:solidFill>
                <a:latin typeface="Times New Roman" pitchFamily="18" charset="0"/>
                <a:cs typeface="Times New Roman" pitchFamily="18" charset="0"/>
              </a:rPr>
              <a:t>) to be pitied</a:t>
            </a:r>
          </a:p>
          <a:p>
            <a:r>
              <a:rPr lang="en-US" sz="1600" i="1" dirty="0" smtClean="0">
                <a:solidFill>
                  <a:srgbClr val="927F2E"/>
                </a:solidFill>
                <a:latin typeface="Times New Roman" pitchFamily="18" charset="0"/>
                <a:cs typeface="Times New Roman" pitchFamily="18" charset="0"/>
              </a:rPr>
              <a:t>1c) (</a:t>
            </a:r>
            <a:r>
              <a:rPr lang="en-US" sz="1600" i="1" dirty="0" err="1" smtClean="0">
                <a:solidFill>
                  <a:srgbClr val="927F2E"/>
                </a:solidFill>
                <a:latin typeface="Times New Roman" pitchFamily="18" charset="0"/>
                <a:cs typeface="Times New Roman" pitchFamily="18" charset="0"/>
              </a:rPr>
              <a:t>Piel</a:t>
            </a:r>
            <a:r>
              <a:rPr lang="en-US" sz="1600" i="1" dirty="0" smtClean="0">
                <a:solidFill>
                  <a:srgbClr val="927F2E"/>
                </a:solidFill>
                <a:latin typeface="Times New Roman" pitchFamily="18" charset="0"/>
                <a:cs typeface="Times New Roman" pitchFamily="18" charset="0"/>
              </a:rPr>
              <a:t>) to make gracious, make </a:t>
            </a:r>
            <a:r>
              <a:rPr lang="en-US" sz="1600" i="1" dirty="0" err="1" smtClean="0">
                <a:solidFill>
                  <a:srgbClr val="927F2E"/>
                </a:solidFill>
                <a:latin typeface="Times New Roman" pitchFamily="18" charset="0"/>
                <a:cs typeface="Times New Roman" pitchFamily="18" charset="0"/>
              </a:rPr>
              <a:t>favourable</a:t>
            </a:r>
            <a:r>
              <a:rPr lang="en-US" sz="1600" i="1" dirty="0" smtClean="0">
                <a:solidFill>
                  <a:srgbClr val="927F2E"/>
                </a:solidFill>
                <a:latin typeface="Times New Roman" pitchFamily="18" charset="0"/>
                <a:cs typeface="Times New Roman" pitchFamily="18" charset="0"/>
              </a:rPr>
              <a:t>, be gracious</a:t>
            </a:r>
          </a:p>
          <a:p>
            <a:r>
              <a:rPr lang="en-US" sz="1600" i="1" dirty="0" smtClean="0">
                <a:solidFill>
                  <a:srgbClr val="927F2E"/>
                </a:solidFill>
                <a:latin typeface="Times New Roman" pitchFamily="18" charset="0"/>
                <a:cs typeface="Times New Roman" pitchFamily="18" charset="0"/>
              </a:rPr>
              <a:t>1d) (</a:t>
            </a:r>
            <a:r>
              <a:rPr lang="en-US" sz="1600" i="1" dirty="0" err="1" smtClean="0">
                <a:solidFill>
                  <a:srgbClr val="927F2E"/>
                </a:solidFill>
                <a:latin typeface="Times New Roman" pitchFamily="18" charset="0"/>
                <a:cs typeface="Times New Roman" pitchFamily="18" charset="0"/>
              </a:rPr>
              <a:t>Poel</a:t>
            </a:r>
            <a:r>
              <a:rPr lang="en-US" sz="1600" i="1" dirty="0" smtClean="0">
                <a:solidFill>
                  <a:srgbClr val="927F2E"/>
                </a:solidFill>
                <a:latin typeface="Times New Roman" pitchFamily="18" charset="0"/>
                <a:cs typeface="Times New Roman" pitchFamily="18" charset="0"/>
              </a:rPr>
              <a:t>) to direct </a:t>
            </a:r>
            <a:r>
              <a:rPr lang="en-US" sz="1600" i="1" dirty="0" err="1" smtClean="0">
                <a:solidFill>
                  <a:srgbClr val="927F2E"/>
                </a:solidFill>
                <a:latin typeface="Times New Roman" pitchFamily="18" charset="0"/>
                <a:cs typeface="Times New Roman" pitchFamily="18" charset="0"/>
              </a:rPr>
              <a:t>favour</a:t>
            </a:r>
            <a:r>
              <a:rPr lang="en-US" sz="1600" i="1" dirty="0" smtClean="0">
                <a:solidFill>
                  <a:srgbClr val="927F2E"/>
                </a:solidFill>
                <a:latin typeface="Times New Roman" pitchFamily="18" charset="0"/>
                <a:cs typeface="Times New Roman" pitchFamily="18" charset="0"/>
              </a:rPr>
              <a:t> to, have mercy on</a:t>
            </a:r>
          </a:p>
          <a:p>
            <a:r>
              <a:rPr lang="en-US" sz="1600" i="1" dirty="0" smtClean="0">
                <a:solidFill>
                  <a:srgbClr val="927F2E"/>
                </a:solidFill>
                <a:latin typeface="Times New Roman" pitchFamily="18" charset="0"/>
                <a:cs typeface="Times New Roman" pitchFamily="18" charset="0"/>
              </a:rPr>
              <a:t>1e) (</a:t>
            </a:r>
            <a:r>
              <a:rPr lang="en-US" sz="1600" i="1" dirty="0" err="1" smtClean="0">
                <a:solidFill>
                  <a:srgbClr val="927F2E"/>
                </a:solidFill>
                <a:latin typeface="Times New Roman" pitchFamily="18" charset="0"/>
                <a:cs typeface="Times New Roman" pitchFamily="18" charset="0"/>
              </a:rPr>
              <a:t>Hophal</a:t>
            </a:r>
            <a:r>
              <a:rPr lang="en-US" sz="1600" i="1" dirty="0" smtClean="0">
                <a:solidFill>
                  <a:srgbClr val="927F2E"/>
                </a:solidFill>
                <a:latin typeface="Times New Roman" pitchFamily="18" charset="0"/>
                <a:cs typeface="Times New Roman" pitchFamily="18" charset="0"/>
              </a:rPr>
              <a:t>) to be shown </a:t>
            </a:r>
            <a:r>
              <a:rPr lang="en-US" sz="1600" i="1" dirty="0" err="1" smtClean="0">
                <a:solidFill>
                  <a:srgbClr val="927F2E"/>
                </a:solidFill>
                <a:latin typeface="Times New Roman" pitchFamily="18" charset="0"/>
                <a:cs typeface="Times New Roman" pitchFamily="18" charset="0"/>
              </a:rPr>
              <a:t>favour</a:t>
            </a:r>
            <a:r>
              <a:rPr lang="en-US" sz="1600" i="1" dirty="0" smtClean="0">
                <a:solidFill>
                  <a:srgbClr val="927F2E"/>
                </a:solidFill>
                <a:latin typeface="Times New Roman" pitchFamily="18" charset="0"/>
                <a:cs typeface="Times New Roman" pitchFamily="18" charset="0"/>
              </a:rPr>
              <a:t>, be shown consideration</a:t>
            </a:r>
          </a:p>
          <a:p>
            <a:r>
              <a:rPr lang="en-US" sz="1600" i="1" dirty="0" smtClean="0">
                <a:solidFill>
                  <a:srgbClr val="927F2E"/>
                </a:solidFill>
                <a:latin typeface="Times New Roman" pitchFamily="18" charset="0"/>
                <a:cs typeface="Times New Roman" pitchFamily="18" charset="0"/>
              </a:rPr>
              <a:t>1f) (</a:t>
            </a:r>
            <a:r>
              <a:rPr lang="en-US" sz="1600" i="1" dirty="0" err="1" smtClean="0">
                <a:solidFill>
                  <a:srgbClr val="927F2E"/>
                </a:solidFill>
                <a:latin typeface="Times New Roman" pitchFamily="18" charset="0"/>
                <a:cs typeface="Times New Roman" pitchFamily="18" charset="0"/>
              </a:rPr>
              <a:t>Hithpael</a:t>
            </a:r>
            <a:r>
              <a:rPr lang="en-US" sz="1600" i="1" dirty="0" smtClean="0">
                <a:solidFill>
                  <a:srgbClr val="927F2E"/>
                </a:solidFill>
                <a:latin typeface="Times New Roman" pitchFamily="18" charset="0"/>
                <a:cs typeface="Times New Roman" pitchFamily="18" charset="0"/>
              </a:rPr>
              <a:t>) to seek </a:t>
            </a:r>
            <a:r>
              <a:rPr lang="en-US" sz="1600" i="1" dirty="0" err="1" smtClean="0">
                <a:solidFill>
                  <a:srgbClr val="927F2E"/>
                </a:solidFill>
                <a:latin typeface="Times New Roman" pitchFamily="18" charset="0"/>
                <a:cs typeface="Times New Roman" pitchFamily="18" charset="0"/>
              </a:rPr>
              <a:t>favour</a:t>
            </a:r>
            <a:r>
              <a:rPr lang="en-US" sz="1600" i="1" dirty="0" smtClean="0">
                <a:solidFill>
                  <a:srgbClr val="927F2E"/>
                </a:solidFill>
                <a:latin typeface="Times New Roman" pitchFamily="18" charset="0"/>
                <a:cs typeface="Times New Roman" pitchFamily="18" charset="0"/>
              </a:rPr>
              <a:t>, implore </a:t>
            </a:r>
            <a:r>
              <a:rPr lang="en-US" sz="1600" i="1" dirty="0" err="1" smtClean="0">
                <a:solidFill>
                  <a:srgbClr val="927F2E"/>
                </a:solidFill>
                <a:latin typeface="Times New Roman" pitchFamily="18" charset="0"/>
                <a:cs typeface="Times New Roman" pitchFamily="18" charset="0"/>
              </a:rPr>
              <a:t>favour</a:t>
            </a:r>
            <a:endParaRPr lang="en-US" sz="1600" i="1" dirty="0" smtClean="0">
              <a:solidFill>
                <a:srgbClr val="927F2E"/>
              </a:solidFill>
              <a:latin typeface="Times New Roman" pitchFamily="18" charset="0"/>
              <a:cs typeface="Times New Roman" pitchFamily="18" charset="0"/>
            </a:endParaRPr>
          </a:p>
          <a:p>
            <a:r>
              <a:rPr lang="en-US" sz="1600" i="1" dirty="0" smtClean="0">
                <a:solidFill>
                  <a:srgbClr val="927F2E"/>
                </a:solidFill>
                <a:latin typeface="Times New Roman" pitchFamily="18" charset="0"/>
                <a:cs typeface="Times New Roman" pitchFamily="18" charset="0"/>
              </a:rPr>
              <a:t>2) to be loathsome</a:t>
            </a:r>
          </a:p>
          <a:p>
            <a:r>
              <a:rPr lang="en-US" sz="1600" b="1" i="1" dirty="0" smtClean="0">
                <a:solidFill>
                  <a:srgbClr val="927F2E"/>
                </a:solidFill>
                <a:latin typeface="Times New Roman" pitchFamily="18" charset="0"/>
                <a:cs typeface="Times New Roman" pitchFamily="18" charset="0"/>
              </a:rPr>
              <a:t>Part of Speech: verb</a:t>
            </a:r>
          </a:p>
          <a:p>
            <a:r>
              <a:rPr lang="en-US" sz="1600" b="1" i="1" dirty="0" smtClean="0">
                <a:solidFill>
                  <a:srgbClr val="927F2E"/>
                </a:solidFill>
                <a:latin typeface="Times New Roman" pitchFamily="18" charset="0"/>
                <a:cs typeface="Times New Roman" pitchFamily="18" charset="0"/>
              </a:rPr>
              <a:t>A Related Word by BDB/Strong’s Number: a primitive root [compare H2583]</a:t>
            </a:r>
          </a:p>
          <a:p>
            <a:r>
              <a:rPr lang="en-US" sz="1600" b="1" i="1" dirty="0" smtClean="0">
                <a:solidFill>
                  <a:srgbClr val="927F2E"/>
                </a:solidFill>
                <a:latin typeface="Times New Roman" pitchFamily="18" charset="0"/>
                <a:cs typeface="Times New Roman" pitchFamily="18" charset="0"/>
              </a:rPr>
              <a:t>Same Word by TWOT Number: 694, 695</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Strong’s Hebrew and Greek Dictionaries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500" b="1" i="1" dirty="0" smtClean="0">
                <a:solidFill>
                  <a:srgbClr val="927F2E"/>
                </a:solidFill>
                <a:latin typeface="Times New Roman" pitchFamily="18" charset="0"/>
                <a:cs typeface="Times New Roman" pitchFamily="18" charset="0"/>
              </a:rPr>
              <a:t>H2603</a:t>
            </a:r>
          </a:p>
          <a:p>
            <a:r>
              <a:rPr lang="he-IL" sz="2500" i="1" dirty="0" smtClean="0">
                <a:solidFill>
                  <a:srgbClr val="927F2E"/>
                </a:solidFill>
                <a:latin typeface="Times New Roman" pitchFamily="18" charset="0"/>
                <a:cs typeface="Times New Roman" pitchFamily="18" charset="0"/>
              </a:rPr>
              <a:t>חנן</a:t>
            </a:r>
            <a:endParaRPr lang="en-US" sz="2500" i="1" dirty="0" smtClean="0">
              <a:solidFill>
                <a:srgbClr val="927F2E"/>
              </a:solidFill>
              <a:latin typeface="Times New Roman" pitchFamily="18" charset="0"/>
              <a:cs typeface="Times New Roman" pitchFamily="18" charset="0"/>
            </a:endParaRPr>
          </a:p>
          <a:p>
            <a:r>
              <a:rPr lang="en-US" sz="2500" i="1" dirty="0" err="1" smtClean="0">
                <a:solidFill>
                  <a:srgbClr val="927F2E"/>
                </a:solidFill>
                <a:latin typeface="Times New Roman" pitchFamily="18" charset="0"/>
                <a:cs typeface="Times New Roman" pitchFamily="18" charset="0"/>
              </a:rPr>
              <a:t>chânan</a:t>
            </a:r>
            <a:endParaRPr lang="en-US" sz="2500" i="1" dirty="0" smtClean="0">
              <a:solidFill>
                <a:srgbClr val="927F2E"/>
              </a:solidFill>
              <a:latin typeface="Times New Roman" pitchFamily="18" charset="0"/>
              <a:cs typeface="Times New Roman" pitchFamily="18" charset="0"/>
            </a:endParaRPr>
          </a:p>
          <a:p>
            <a:r>
              <a:rPr lang="en-US" sz="2500" i="1" dirty="0" err="1" smtClean="0">
                <a:solidFill>
                  <a:srgbClr val="927F2E"/>
                </a:solidFill>
                <a:latin typeface="Times New Roman" pitchFamily="18" charset="0"/>
                <a:cs typeface="Times New Roman" pitchFamily="18" charset="0"/>
              </a:rPr>
              <a:t>khaw-nan</a:t>
            </a:r>
            <a:r>
              <a:rPr lang="en-US" sz="2500" i="1" dirty="0" smtClean="0">
                <a:solidFill>
                  <a:srgbClr val="927F2E"/>
                </a:solidFill>
                <a:latin typeface="Times New Roman" pitchFamily="18" charset="0"/>
                <a:cs typeface="Times New Roman" pitchFamily="18" charset="0"/>
              </a:rPr>
              <a:t>'</a:t>
            </a:r>
          </a:p>
          <a:p>
            <a:r>
              <a:rPr lang="en-US" sz="2500" i="1" dirty="0" smtClean="0">
                <a:solidFill>
                  <a:srgbClr val="927F2E"/>
                </a:solidFill>
                <a:latin typeface="Times New Roman" pitchFamily="18" charset="0"/>
                <a:cs typeface="Times New Roman" pitchFamily="18" charset="0"/>
              </a:rPr>
              <a:t>A primitive root (compare H2583); properly to bend or stoop in kindness to an inferior; to favor, bestow; causatively to implore (that is, move to favor by petition): - beseech, X fair, (be, find, </a:t>
            </a:r>
            <a:r>
              <a:rPr lang="en-US" sz="2500" i="1" dirty="0" err="1" smtClean="0">
                <a:solidFill>
                  <a:srgbClr val="927F2E"/>
                </a:solidFill>
                <a:latin typeface="Times New Roman" pitchFamily="18" charset="0"/>
                <a:cs typeface="Times New Roman" pitchFamily="18" charset="0"/>
              </a:rPr>
              <a:t>shew</a:t>
            </a:r>
            <a:r>
              <a:rPr lang="en-US" sz="2500" i="1" dirty="0" smtClean="0">
                <a:solidFill>
                  <a:srgbClr val="927F2E"/>
                </a:solidFill>
                <a:latin typeface="Times New Roman" pitchFamily="18" charset="0"/>
                <a:cs typeface="Times New Roman" pitchFamily="18" charset="0"/>
              </a:rPr>
              <a:t>) </a:t>
            </a:r>
            <a:r>
              <a:rPr lang="en-US" sz="2500" i="1" dirty="0" err="1" smtClean="0">
                <a:solidFill>
                  <a:srgbClr val="927F2E"/>
                </a:solidFill>
                <a:latin typeface="Times New Roman" pitchFamily="18" charset="0"/>
                <a:cs typeface="Times New Roman" pitchFamily="18" charset="0"/>
              </a:rPr>
              <a:t>favour</a:t>
            </a:r>
            <a:r>
              <a:rPr lang="en-US" sz="2500" i="1" dirty="0" smtClean="0">
                <a:solidFill>
                  <a:srgbClr val="927F2E"/>
                </a:solidFill>
                <a:latin typeface="Times New Roman" pitchFamily="18" charset="0"/>
                <a:cs typeface="Times New Roman" pitchFamily="18" charset="0"/>
              </a:rPr>
              <a:t> (-able), be (deal, give, grant (gracious (-</a:t>
            </a:r>
            <a:r>
              <a:rPr lang="en-US" sz="2500" i="1" dirty="0" err="1" smtClean="0">
                <a:solidFill>
                  <a:srgbClr val="927F2E"/>
                </a:solidFill>
                <a:latin typeface="Times New Roman" pitchFamily="18" charset="0"/>
                <a:cs typeface="Times New Roman" pitchFamily="18" charset="0"/>
              </a:rPr>
              <a:t>ly</a:t>
            </a:r>
            <a:r>
              <a:rPr lang="en-US" sz="2500" i="1" dirty="0" smtClean="0">
                <a:solidFill>
                  <a:srgbClr val="927F2E"/>
                </a:solidFill>
                <a:latin typeface="Times New Roman" pitchFamily="18" charset="0"/>
                <a:cs typeface="Times New Roman" pitchFamily="18" charset="0"/>
              </a:rPr>
              <a:t>), </a:t>
            </a:r>
            <a:r>
              <a:rPr lang="en-US" sz="2500" i="1" dirty="0" err="1" smtClean="0">
                <a:solidFill>
                  <a:srgbClr val="927F2E"/>
                </a:solidFill>
                <a:latin typeface="Times New Roman" pitchFamily="18" charset="0"/>
                <a:cs typeface="Times New Roman" pitchFamily="18" charset="0"/>
              </a:rPr>
              <a:t>intreat</a:t>
            </a:r>
            <a:r>
              <a:rPr lang="en-US" sz="2500" i="1" dirty="0" smtClean="0">
                <a:solidFill>
                  <a:srgbClr val="927F2E"/>
                </a:solidFill>
                <a:latin typeface="Times New Roman" pitchFamily="18" charset="0"/>
                <a:cs typeface="Times New Roman" pitchFamily="18" charset="0"/>
              </a:rPr>
              <a:t>, (be) merciful, have (</a:t>
            </a:r>
            <a:r>
              <a:rPr lang="en-US" sz="2500" i="1" dirty="0" err="1" smtClean="0">
                <a:solidFill>
                  <a:srgbClr val="927F2E"/>
                </a:solidFill>
                <a:latin typeface="Times New Roman" pitchFamily="18" charset="0"/>
                <a:cs typeface="Times New Roman" pitchFamily="18" charset="0"/>
              </a:rPr>
              <a:t>shew</a:t>
            </a:r>
            <a:r>
              <a:rPr lang="en-US" sz="2500" i="1" dirty="0" smtClean="0">
                <a:solidFill>
                  <a:srgbClr val="927F2E"/>
                </a:solidFill>
                <a:latin typeface="Times New Roman" pitchFamily="18" charset="0"/>
                <a:cs typeface="Times New Roman" pitchFamily="18" charset="0"/>
              </a:rPr>
              <a:t>) mercy (on, upon), have pity upon, pray, make supplication, X very.</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a:t>
            </a:r>
            <a:endParaRPr lang="en-US" dirty="0"/>
          </a:p>
        </p:txBody>
      </p:sp>
      <p:sp>
        <p:nvSpPr>
          <p:cNvPr id="3" name="Content Placeholder 2"/>
          <p:cNvSpPr>
            <a:spLocks noGrp="1"/>
          </p:cNvSpPr>
          <p:nvPr>
            <p:ph idx="1"/>
          </p:nvPr>
        </p:nvSpPr>
        <p:spPr/>
        <p:txBody>
          <a:bodyPr/>
          <a:lstStyle/>
          <a:p>
            <a:r>
              <a:rPr lang="en-US" sz="1400" b="1" i="1" dirty="0" smtClean="0">
                <a:solidFill>
                  <a:srgbClr val="927F2E"/>
                </a:solidFill>
                <a:latin typeface="Times New Roman" pitchFamily="18" charset="0"/>
                <a:cs typeface="Times New Roman" pitchFamily="18" charset="0"/>
              </a:rPr>
              <a:t>H2603</a:t>
            </a:r>
          </a:p>
          <a:p>
            <a:r>
              <a:rPr lang="he-IL" sz="1400" i="1" dirty="0" smtClean="0">
                <a:solidFill>
                  <a:srgbClr val="927F2E"/>
                </a:solidFill>
                <a:latin typeface="Times New Roman" pitchFamily="18" charset="0"/>
                <a:cs typeface="Times New Roman" pitchFamily="18" charset="0"/>
              </a:rPr>
              <a:t>חנן</a:t>
            </a:r>
            <a:endParaRPr lang="en-US" sz="1400" i="1" dirty="0" smtClean="0">
              <a:solidFill>
                <a:srgbClr val="927F2E"/>
              </a:solidFill>
              <a:latin typeface="Times New Roman" pitchFamily="18" charset="0"/>
              <a:cs typeface="Times New Roman" pitchFamily="18" charset="0"/>
            </a:endParaRPr>
          </a:p>
          <a:p>
            <a:r>
              <a:rPr lang="en-US" sz="1400" i="1" dirty="0" err="1" smtClean="0">
                <a:solidFill>
                  <a:srgbClr val="927F2E"/>
                </a:solidFill>
                <a:latin typeface="Times New Roman" pitchFamily="18" charset="0"/>
                <a:cs typeface="Times New Roman" pitchFamily="18" charset="0"/>
              </a:rPr>
              <a:t>chânan</a:t>
            </a:r>
            <a:endParaRPr lang="en-US" sz="1400" i="1" dirty="0" smtClean="0">
              <a:solidFill>
                <a:srgbClr val="927F2E"/>
              </a:solidFill>
              <a:latin typeface="Times New Roman" pitchFamily="18" charset="0"/>
              <a:cs typeface="Times New Roman" pitchFamily="18" charset="0"/>
            </a:endParaRPr>
          </a:p>
          <a:p>
            <a:r>
              <a:rPr lang="en-US" sz="1400" b="1" i="1" dirty="0" smtClean="0">
                <a:solidFill>
                  <a:srgbClr val="927F2E"/>
                </a:solidFill>
                <a:latin typeface="Times New Roman" pitchFamily="18" charset="0"/>
                <a:cs typeface="Times New Roman" pitchFamily="18" charset="0"/>
              </a:rPr>
              <a:t>Total KJV Occurrences: 75</a:t>
            </a:r>
          </a:p>
          <a:p>
            <a:r>
              <a:rPr lang="en-US" sz="1400" b="1" i="1" dirty="0" smtClean="0">
                <a:solidFill>
                  <a:srgbClr val="927F2E"/>
                </a:solidFill>
                <a:latin typeface="Times New Roman" pitchFamily="18" charset="0"/>
                <a:cs typeface="Times New Roman" pitchFamily="18" charset="0"/>
              </a:rPr>
              <a:t>mercy, 16</a:t>
            </a:r>
          </a:p>
          <a:p>
            <a:r>
              <a:rPr lang="en-US" sz="1400" i="1" u="sng" dirty="0" smtClean="0">
                <a:solidFill>
                  <a:srgbClr val="927F2E"/>
                </a:solidFill>
                <a:latin typeface="Times New Roman" pitchFamily="18" charset="0"/>
                <a:cs typeface="Times New Roman" pitchFamily="18" charset="0"/>
              </a:rPr>
              <a:t>Deu_7:2, Psa_6:1-2 (2), Psa_9:13, Psa_25:16, Psa_27:7, Psa_30:10, Psa_31:9, Psa_37:21, Psa_51:1, Psa_86:16, Psa_123:2-3 (3), Pro_14:21, Pro_14:31</a:t>
            </a:r>
          </a:p>
          <a:p>
            <a:r>
              <a:rPr lang="en-US" sz="1400" b="1" i="1" dirty="0" smtClean="0">
                <a:solidFill>
                  <a:srgbClr val="927F2E"/>
                </a:solidFill>
                <a:latin typeface="Times New Roman" pitchFamily="18" charset="0"/>
                <a:cs typeface="Times New Roman" pitchFamily="18" charset="0"/>
              </a:rPr>
              <a:t>gracious, 12</a:t>
            </a:r>
          </a:p>
          <a:p>
            <a:r>
              <a:rPr lang="pt-BR" sz="1400" i="1" u="sng" dirty="0" smtClean="0">
                <a:solidFill>
                  <a:srgbClr val="927F2E"/>
                </a:solidFill>
                <a:latin typeface="Times New Roman" pitchFamily="18" charset="0"/>
                <a:cs typeface="Times New Roman" pitchFamily="18" charset="0"/>
              </a:rPr>
              <a:t>Gen_43:29, Exo_33:19 (2), Num_6:25, 2Ki_13:22-23 (2), Job_33:24, Isa_30:18-19 (2), Isa_33:2, Jer_22:23, Mal_1:9</a:t>
            </a:r>
          </a:p>
          <a:p>
            <a:r>
              <a:rPr lang="en-US" sz="1400" b="1" i="1" dirty="0" smtClean="0">
                <a:solidFill>
                  <a:srgbClr val="927F2E"/>
                </a:solidFill>
                <a:latin typeface="Times New Roman" pitchFamily="18" charset="0"/>
                <a:cs typeface="Times New Roman" pitchFamily="18" charset="0"/>
              </a:rPr>
              <a:t>merciful, 12</a:t>
            </a:r>
          </a:p>
          <a:p>
            <a:r>
              <a:rPr lang="fi-FI" sz="1400" i="1" u="sng" dirty="0" smtClean="0">
                <a:solidFill>
                  <a:srgbClr val="927F2E"/>
                </a:solidFill>
                <a:latin typeface="Times New Roman" pitchFamily="18" charset="0"/>
                <a:cs typeface="Times New Roman" pitchFamily="18" charset="0"/>
              </a:rPr>
              <a:t>Psa_26:11, Psa_37:26, Psa_41:4, Psa_41:10, Psa_57:1 (3), Psa_59:5, Psa_67:1, Psa_86:3, Psa_119:58, Psa_119:132</a:t>
            </a:r>
          </a:p>
          <a:p>
            <a:r>
              <a:rPr lang="en-US" sz="1400" b="1" i="1" dirty="0" smtClean="0">
                <a:solidFill>
                  <a:srgbClr val="927F2E"/>
                </a:solidFill>
                <a:latin typeface="Times New Roman" pitchFamily="18" charset="0"/>
                <a:cs typeface="Times New Roman" pitchFamily="18" charset="0"/>
              </a:rPr>
              <a:t>supplication, 10</a:t>
            </a:r>
          </a:p>
          <a:p>
            <a:r>
              <a:rPr lang="en-US" sz="1400" i="1" u="sng" dirty="0" smtClean="0">
                <a:solidFill>
                  <a:srgbClr val="927F2E"/>
                </a:solidFill>
                <a:latin typeface="Times New Roman" pitchFamily="18" charset="0"/>
                <a:cs typeface="Times New Roman" pitchFamily="18" charset="0"/>
              </a:rPr>
              <a:t>1Ki_8:33, 1Ki_8:47, 1Ki_8:59, 2Ch_6:24, Est_4:8, Job_8:5, Job_9:15, Psa_30:8, Psa_142:1, Hos_12:4</a:t>
            </a:r>
          </a:p>
          <a:p>
            <a:r>
              <a:rPr lang="en-US" sz="1400" b="1" i="1" dirty="0" err="1" smtClean="0">
                <a:solidFill>
                  <a:srgbClr val="927F2E"/>
                </a:solidFill>
                <a:latin typeface="Times New Roman" pitchFamily="18" charset="0"/>
                <a:cs typeface="Times New Roman" pitchFamily="18" charset="0"/>
              </a:rPr>
              <a:t>favour</a:t>
            </a:r>
            <a:r>
              <a:rPr lang="en-US" sz="1400" b="1" i="1" dirty="0" smtClean="0">
                <a:solidFill>
                  <a:srgbClr val="927F2E"/>
                </a:solidFill>
                <a:latin typeface="Times New Roman" pitchFamily="18" charset="0"/>
                <a:cs typeface="Times New Roman" pitchFamily="18" charset="0"/>
              </a:rPr>
              <a:t>, 8</a:t>
            </a:r>
          </a:p>
          <a:p>
            <a:r>
              <a:rPr lang="pt-BR" sz="1400" i="1" u="sng" dirty="0" smtClean="0">
                <a:solidFill>
                  <a:srgbClr val="927F2E"/>
                </a:solidFill>
                <a:latin typeface="Times New Roman" pitchFamily="18" charset="0"/>
                <a:cs typeface="Times New Roman" pitchFamily="18" charset="0"/>
              </a:rPr>
              <a:t>Deu_28:50, Psa_102:13-14 (2), Psa_109:12, Psa_112:5, Isa_27:10-11 (3)</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 cont.</a:t>
            </a:r>
            <a:endParaRPr lang="en-US" dirty="0"/>
          </a:p>
        </p:txBody>
      </p:sp>
      <p:sp>
        <p:nvSpPr>
          <p:cNvPr id="3" name="Content Placeholder 2"/>
          <p:cNvSpPr>
            <a:spLocks noGrp="1"/>
          </p:cNvSpPr>
          <p:nvPr>
            <p:ph idx="1"/>
          </p:nvPr>
        </p:nvSpPr>
        <p:spPr/>
        <p:txBody>
          <a:bodyPr/>
          <a:lstStyle/>
          <a:p>
            <a:r>
              <a:rPr lang="en-US" sz="1400" b="1" i="1" dirty="0" smtClean="0">
                <a:solidFill>
                  <a:srgbClr val="927F2E"/>
                </a:solidFill>
                <a:latin typeface="Times New Roman" pitchFamily="18" charset="0"/>
                <a:cs typeface="Times New Roman" pitchFamily="18" charset="0"/>
              </a:rPr>
              <a:t>besought, 4</a:t>
            </a:r>
          </a:p>
          <a:p>
            <a:r>
              <a:rPr lang="en-US" sz="1400" i="1" u="sng" dirty="0" smtClean="0">
                <a:solidFill>
                  <a:srgbClr val="927F2E"/>
                </a:solidFill>
                <a:latin typeface="Times New Roman" pitchFamily="18" charset="0"/>
                <a:cs typeface="Times New Roman" pitchFamily="18" charset="0"/>
              </a:rPr>
              <a:t>Gen_42:21, Deu_3:23, 2Ki_1:13, Est_8:3</a:t>
            </a:r>
          </a:p>
          <a:p>
            <a:r>
              <a:rPr lang="en-US" sz="1400" b="1" i="1" dirty="0" smtClean="0">
                <a:solidFill>
                  <a:srgbClr val="927F2E"/>
                </a:solidFill>
                <a:latin typeface="Times New Roman" pitchFamily="18" charset="0"/>
                <a:cs typeface="Times New Roman" pitchFamily="18" charset="0"/>
              </a:rPr>
              <a:t>pity, 4</a:t>
            </a:r>
          </a:p>
          <a:p>
            <a:r>
              <a:rPr lang="en-US" sz="1400" i="1" u="sng" dirty="0" smtClean="0">
                <a:solidFill>
                  <a:srgbClr val="927F2E"/>
                </a:solidFill>
                <a:latin typeface="Times New Roman" pitchFamily="18" charset="0"/>
                <a:cs typeface="Times New Roman" pitchFamily="18" charset="0"/>
              </a:rPr>
              <a:t>Job_19:21 (2), Pro_19:17, Pro_28:8</a:t>
            </a:r>
          </a:p>
          <a:p>
            <a:r>
              <a:rPr lang="en-US" sz="1400" b="1" i="1" dirty="0" smtClean="0">
                <a:solidFill>
                  <a:srgbClr val="927F2E"/>
                </a:solidFill>
                <a:latin typeface="Times New Roman" pitchFamily="18" charset="0"/>
                <a:cs typeface="Times New Roman" pitchFamily="18" charset="0"/>
              </a:rPr>
              <a:t>graciously, 3</a:t>
            </a:r>
          </a:p>
          <a:p>
            <a:r>
              <a:rPr lang="en-US" sz="1400" i="1" u="sng" dirty="0" smtClean="0">
                <a:solidFill>
                  <a:srgbClr val="927F2E"/>
                </a:solidFill>
                <a:latin typeface="Times New Roman" pitchFamily="18" charset="0"/>
                <a:cs typeface="Times New Roman" pitchFamily="18" charset="0"/>
              </a:rPr>
              <a:t>Gen_33:5, Gen_33:11, Psa_119:29</a:t>
            </a:r>
          </a:p>
          <a:p>
            <a:r>
              <a:rPr lang="en-US" sz="1400" b="1" i="1" dirty="0" smtClean="0">
                <a:solidFill>
                  <a:srgbClr val="927F2E"/>
                </a:solidFill>
                <a:latin typeface="Times New Roman" pitchFamily="18" charset="0"/>
                <a:cs typeface="Times New Roman" pitchFamily="18" charset="0"/>
              </a:rPr>
              <a:t>entreated, 1</a:t>
            </a:r>
          </a:p>
          <a:p>
            <a:r>
              <a:rPr lang="en-US" sz="1400" i="1" u="sng" dirty="0" smtClean="0">
                <a:solidFill>
                  <a:srgbClr val="927F2E"/>
                </a:solidFill>
                <a:latin typeface="Times New Roman" pitchFamily="18" charset="0"/>
                <a:cs typeface="Times New Roman" pitchFamily="18" charset="0"/>
              </a:rPr>
              <a:t>Job_19:16</a:t>
            </a:r>
          </a:p>
          <a:p>
            <a:r>
              <a:rPr lang="en-US" sz="1400" b="1" i="1" dirty="0" smtClean="0">
                <a:solidFill>
                  <a:srgbClr val="927F2E"/>
                </a:solidFill>
                <a:latin typeface="Times New Roman" pitchFamily="18" charset="0"/>
                <a:cs typeface="Times New Roman" pitchFamily="18" charset="0"/>
              </a:rPr>
              <a:t>fair, 1</a:t>
            </a:r>
          </a:p>
          <a:p>
            <a:r>
              <a:rPr lang="en-US" sz="1400" i="1" u="sng" dirty="0" smtClean="0">
                <a:solidFill>
                  <a:srgbClr val="927F2E"/>
                </a:solidFill>
                <a:latin typeface="Times New Roman" pitchFamily="18" charset="0"/>
                <a:cs typeface="Times New Roman" pitchFamily="18" charset="0"/>
              </a:rPr>
              <a:t>Pro_26:25</a:t>
            </a:r>
          </a:p>
          <a:p>
            <a:r>
              <a:rPr lang="en-US" sz="1400" b="1" i="1" dirty="0" err="1" smtClean="0">
                <a:solidFill>
                  <a:srgbClr val="927F2E"/>
                </a:solidFill>
                <a:latin typeface="Times New Roman" pitchFamily="18" charset="0"/>
                <a:cs typeface="Times New Roman" pitchFamily="18" charset="0"/>
              </a:rPr>
              <a:t>favourable</a:t>
            </a:r>
            <a:r>
              <a:rPr lang="en-US" sz="1400" b="1" i="1" dirty="0" smtClean="0">
                <a:solidFill>
                  <a:srgbClr val="927F2E"/>
                </a:solidFill>
                <a:latin typeface="Times New Roman" pitchFamily="18" charset="0"/>
                <a:cs typeface="Times New Roman" pitchFamily="18" charset="0"/>
              </a:rPr>
              <a:t>, 1</a:t>
            </a:r>
          </a:p>
          <a:p>
            <a:r>
              <a:rPr lang="en-US" sz="1400" i="1" u="sng" dirty="0" smtClean="0">
                <a:solidFill>
                  <a:srgbClr val="927F2E"/>
                </a:solidFill>
                <a:latin typeface="Times New Roman" pitchFamily="18" charset="0"/>
                <a:cs typeface="Times New Roman" pitchFamily="18" charset="0"/>
              </a:rPr>
              <a:t>Jdg_21:22</a:t>
            </a:r>
          </a:p>
          <a:p>
            <a:r>
              <a:rPr lang="en-US" sz="1400" b="1" i="1" dirty="0" err="1" smtClean="0">
                <a:solidFill>
                  <a:srgbClr val="927F2E"/>
                </a:solidFill>
                <a:latin typeface="Times New Roman" pitchFamily="18" charset="0"/>
                <a:cs typeface="Times New Roman" pitchFamily="18" charset="0"/>
              </a:rPr>
              <a:t>favoured</a:t>
            </a:r>
            <a:r>
              <a:rPr lang="en-US" sz="1400" b="1" i="1" dirty="0" smtClean="0">
                <a:solidFill>
                  <a:srgbClr val="927F2E"/>
                </a:solidFill>
                <a:latin typeface="Times New Roman" pitchFamily="18" charset="0"/>
                <a:cs typeface="Times New Roman" pitchFamily="18" charset="0"/>
              </a:rPr>
              <a:t>, 1</a:t>
            </a:r>
          </a:p>
          <a:p>
            <a:r>
              <a:rPr lang="en-US" sz="1400" i="1" u="sng" dirty="0" smtClean="0">
                <a:solidFill>
                  <a:srgbClr val="927F2E"/>
                </a:solidFill>
                <a:latin typeface="Times New Roman" pitchFamily="18" charset="0"/>
                <a:cs typeface="Times New Roman" pitchFamily="18" charset="0"/>
              </a:rPr>
              <a:t>Lam_4:16</a:t>
            </a:r>
          </a:p>
          <a:p>
            <a:r>
              <a:rPr lang="en-US" sz="1400" b="1" i="1" dirty="0" smtClean="0">
                <a:solidFill>
                  <a:srgbClr val="927F2E"/>
                </a:solidFill>
                <a:latin typeface="Times New Roman" pitchFamily="18" charset="0"/>
                <a:cs typeface="Times New Roman" pitchFamily="18" charset="0"/>
              </a:rPr>
              <a:t>given, 1</a:t>
            </a:r>
          </a:p>
          <a:p>
            <a:r>
              <a:rPr lang="en-US" sz="1400" i="1" u="sng" dirty="0" smtClean="0">
                <a:solidFill>
                  <a:srgbClr val="927F2E"/>
                </a:solidFill>
                <a:latin typeface="Times New Roman" pitchFamily="18" charset="0"/>
                <a:cs typeface="Times New Roman" pitchFamily="18" charset="0"/>
              </a:rPr>
              <a:t>Gen_33:5</a:t>
            </a:r>
          </a:p>
          <a:p>
            <a:r>
              <a:rPr lang="en-US" sz="1400" b="1" i="1" dirty="0" smtClean="0">
                <a:solidFill>
                  <a:srgbClr val="927F2E"/>
                </a:solidFill>
                <a:latin typeface="Times New Roman" pitchFamily="18" charset="0"/>
                <a:cs typeface="Times New Roman" pitchFamily="18" charset="0"/>
              </a:rPr>
              <a:t>pray, 1</a:t>
            </a:r>
          </a:p>
          <a:p>
            <a:r>
              <a:rPr lang="en-US" sz="1400" i="1" u="sng" dirty="0" smtClean="0">
                <a:solidFill>
                  <a:srgbClr val="927F2E"/>
                </a:solidFill>
                <a:latin typeface="Times New Roman" pitchFamily="18" charset="0"/>
                <a:cs typeface="Times New Roman" pitchFamily="18" charset="0"/>
              </a:rPr>
              <a:t>2Ch_6:37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Daniel 6:11</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27F2E"/>
                </a:solidFill>
                <a:latin typeface="Times New Roman" pitchFamily="18" charset="0"/>
                <a:cs typeface="Times New Roman" pitchFamily="18" charset="0"/>
              </a:rPr>
              <a:t>Then these men assembled, and found Daniel praying and making supplication before his God</a:t>
            </a:r>
            <a:r>
              <a:rPr lang="en-US" dirty="0" smtClean="0"/>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Brown-Driver-Brigg’s Hebrew Definitions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300" b="1" i="1" dirty="0" smtClean="0">
                <a:solidFill>
                  <a:srgbClr val="927F2E"/>
                </a:solidFill>
                <a:latin typeface="Times New Roman" pitchFamily="18" charset="0"/>
                <a:cs typeface="Times New Roman" pitchFamily="18" charset="0"/>
              </a:rPr>
              <a:t>H2604</a:t>
            </a:r>
          </a:p>
          <a:p>
            <a:r>
              <a:rPr lang="he-IL" sz="2300" i="1" dirty="0" smtClean="0">
                <a:solidFill>
                  <a:srgbClr val="927F2E"/>
                </a:solidFill>
                <a:latin typeface="Times New Roman" pitchFamily="18" charset="0"/>
                <a:cs typeface="Times New Roman" pitchFamily="18" charset="0"/>
              </a:rPr>
              <a:t>חנן</a:t>
            </a:r>
            <a:r>
              <a:rPr lang="en-US" sz="2300" i="1" dirty="0" smtClean="0">
                <a:solidFill>
                  <a:srgbClr val="927F2E"/>
                </a:solidFill>
                <a:latin typeface="Times New Roman" pitchFamily="18" charset="0"/>
                <a:cs typeface="Times New Roman" pitchFamily="18" charset="0"/>
              </a:rPr>
              <a:t>  (Aramaic)</a:t>
            </a:r>
          </a:p>
          <a:p>
            <a:r>
              <a:rPr lang="en-US" sz="2300" i="1" dirty="0" err="1" smtClean="0">
                <a:solidFill>
                  <a:srgbClr val="927F2E"/>
                </a:solidFill>
                <a:latin typeface="Times New Roman" pitchFamily="18" charset="0"/>
                <a:cs typeface="Times New Roman" pitchFamily="18" charset="0"/>
              </a:rPr>
              <a:t>chănan</a:t>
            </a:r>
            <a:endParaRPr lang="en-US" sz="2300" i="1" dirty="0" smtClean="0">
              <a:solidFill>
                <a:srgbClr val="927F2E"/>
              </a:solidFill>
              <a:latin typeface="Times New Roman" pitchFamily="18" charset="0"/>
              <a:cs typeface="Times New Roman" pitchFamily="18" charset="0"/>
            </a:endParaRPr>
          </a:p>
          <a:p>
            <a:r>
              <a:rPr lang="en-US" sz="2300" b="1" i="1" dirty="0" smtClean="0">
                <a:solidFill>
                  <a:srgbClr val="927F2E"/>
                </a:solidFill>
                <a:latin typeface="Times New Roman" pitchFamily="18" charset="0"/>
                <a:cs typeface="Times New Roman" pitchFamily="18" charset="0"/>
              </a:rPr>
              <a:t>BDB Definition:</a:t>
            </a:r>
          </a:p>
          <a:p>
            <a:r>
              <a:rPr lang="en-US" sz="2300" i="1" dirty="0" smtClean="0">
                <a:solidFill>
                  <a:srgbClr val="927F2E"/>
                </a:solidFill>
                <a:latin typeface="Times New Roman" pitchFamily="18" charset="0"/>
                <a:cs typeface="Times New Roman" pitchFamily="18" charset="0"/>
              </a:rPr>
              <a:t>1) to show </a:t>
            </a:r>
            <a:r>
              <a:rPr lang="en-US" sz="2300" i="1" dirty="0" err="1" smtClean="0">
                <a:solidFill>
                  <a:srgbClr val="927F2E"/>
                </a:solidFill>
                <a:latin typeface="Times New Roman" pitchFamily="18" charset="0"/>
                <a:cs typeface="Times New Roman" pitchFamily="18" charset="0"/>
              </a:rPr>
              <a:t>favour</a:t>
            </a:r>
            <a:endParaRPr lang="en-US" sz="2300" i="1" dirty="0" smtClean="0">
              <a:solidFill>
                <a:srgbClr val="927F2E"/>
              </a:solidFill>
              <a:latin typeface="Times New Roman" pitchFamily="18" charset="0"/>
              <a:cs typeface="Times New Roman" pitchFamily="18" charset="0"/>
            </a:endParaRPr>
          </a:p>
          <a:p>
            <a:r>
              <a:rPr lang="en-US" sz="2300" i="1" dirty="0" smtClean="0">
                <a:solidFill>
                  <a:srgbClr val="927F2E"/>
                </a:solidFill>
                <a:latin typeface="Times New Roman" pitchFamily="18" charset="0"/>
                <a:cs typeface="Times New Roman" pitchFamily="18" charset="0"/>
              </a:rPr>
              <a:t>1a) (Peal) to show </a:t>
            </a:r>
            <a:r>
              <a:rPr lang="en-US" sz="2300" i="1" dirty="0" err="1" smtClean="0">
                <a:solidFill>
                  <a:srgbClr val="927F2E"/>
                </a:solidFill>
                <a:latin typeface="Times New Roman" pitchFamily="18" charset="0"/>
                <a:cs typeface="Times New Roman" pitchFamily="18" charset="0"/>
              </a:rPr>
              <a:t>favour</a:t>
            </a:r>
            <a:endParaRPr lang="en-US" sz="2300" i="1" dirty="0" smtClean="0">
              <a:solidFill>
                <a:srgbClr val="927F2E"/>
              </a:solidFill>
              <a:latin typeface="Times New Roman" pitchFamily="18" charset="0"/>
              <a:cs typeface="Times New Roman" pitchFamily="18" charset="0"/>
            </a:endParaRPr>
          </a:p>
          <a:p>
            <a:r>
              <a:rPr lang="en-US" sz="2300" i="1" dirty="0" smtClean="0">
                <a:solidFill>
                  <a:srgbClr val="927F2E"/>
                </a:solidFill>
                <a:latin typeface="Times New Roman" pitchFamily="18" charset="0"/>
                <a:cs typeface="Times New Roman" pitchFamily="18" charset="0"/>
              </a:rPr>
              <a:t>1b) (</a:t>
            </a:r>
            <a:r>
              <a:rPr lang="en-US" sz="2300" i="1" dirty="0" err="1" smtClean="0">
                <a:solidFill>
                  <a:srgbClr val="927F2E"/>
                </a:solidFill>
                <a:latin typeface="Times New Roman" pitchFamily="18" charset="0"/>
                <a:cs typeface="Times New Roman" pitchFamily="18" charset="0"/>
              </a:rPr>
              <a:t>Ithpael</a:t>
            </a:r>
            <a:r>
              <a:rPr lang="en-US" sz="2300" i="1" dirty="0" smtClean="0">
                <a:solidFill>
                  <a:srgbClr val="927F2E"/>
                </a:solidFill>
                <a:latin typeface="Times New Roman" pitchFamily="18" charset="0"/>
                <a:cs typeface="Times New Roman" pitchFamily="18" charset="0"/>
              </a:rPr>
              <a:t>) to implore </a:t>
            </a:r>
            <a:r>
              <a:rPr lang="en-US" sz="2300" i="1" dirty="0" err="1" smtClean="0">
                <a:solidFill>
                  <a:srgbClr val="927F2E"/>
                </a:solidFill>
                <a:latin typeface="Times New Roman" pitchFamily="18" charset="0"/>
                <a:cs typeface="Times New Roman" pitchFamily="18" charset="0"/>
              </a:rPr>
              <a:t>favour</a:t>
            </a:r>
            <a:endParaRPr lang="en-US" sz="2300" i="1" dirty="0" smtClean="0">
              <a:solidFill>
                <a:srgbClr val="927F2E"/>
              </a:solidFill>
              <a:latin typeface="Times New Roman" pitchFamily="18" charset="0"/>
              <a:cs typeface="Times New Roman" pitchFamily="18" charset="0"/>
            </a:endParaRPr>
          </a:p>
          <a:p>
            <a:r>
              <a:rPr lang="en-US" sz="2300" b="1" i="1" dirty="0" smtClean="0">
                <a:solidFill>
                  <a:srgbClr val="927F2E"/>
                </a:solidFill>
                <a:latin typeface="Times New Roman" pitchFamily="18" charset="0"/>
                <a:cs typeface="Times New Roman" pitchFamily="18" charset="0"/>
              </a:rPr>
              <a:t>Part of Speech: verb</a:t>
            </a:r>
          </a:p>
          <a:p>
            <a:r>
              <a:rPr lang="en-US" sz="2300" b="1" i="1" dirty="0" smtClean="0">
                <a:solidFill>
                  <a:srgbClr val="927F2E"/>
                </a:solidFill>
                <a:latin typeface="Times New Roman" pitchFamily="18" charset="0"/>
                <a:cs typeface="Times New Roman" pitchFamily="18" charset="0"/>
              </a:rPr>
              <a:t>A Related Word by BDB/Strong’s Number: corresponding to H2603</a:t>
            </a:r>
          </a:p>
          <a:p>
            <a:r>
              <a:rPr lang="en-US" sz="2300" b="1" i="1" dirty="0" smtClean="0">
                <a:solidFill>
                  <a:srgbClr val="927F2E"/>
                </a:solidFill>
                <a:latin typeface="Times New Roman" pitchFamily="18" charset="0"/>
                <a:cs typeface="Times New Roman" pitchFamily="18" charset="0"/>
              </a:rPr>
              <a:t>Same Word by TWOT Number: 2737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828801"/>
            <a:ext cx="7772400" cy="1771650"/>
          </a:xfrm>
        </p:spPr>
        <p:txBody>
          <a:bodyPr/>
          <a:lstStyle/>
          <a:p>
            <a:pPr eaLnBrk="1" hangingPunct="1"/>
            <a:r>
              <a:rPr lang="en-US" sz="4000" i="1" dirty="0" smtClean="0">
                <a:solidFill>
                  <a:srgbClr val="927F2E"/>
                </a:solidFill>
                <a:latin typeface="Times New Roman" pitchFamily="18" charset="0"/>
                <a:cs typeface="Times New Roman" pitchFamily="18" charset="0"/>
              </a:rPr>
              <a:t>Supplicating in the Spirit</a:t>
            </a:r>
            <a:br>
              <a:rPr lang="en-US" sz="4000" i="1" dirty="0" smtClean="0">
                <a:solidFill>
                  <a:srgbClr val="927F2E"/>
                </a:solidFill>
                <a:latin typeface="Times New Roman" pitchFamily="18" charset="0"/>
                <a:cs typeface="Times New Roman" pitchFamily="18" charset="0"/>
              </a:rPr>
            </a:br>
            <a:r>
              <a:rPr lang="en-US" sz="4000" i="1" dirty="0" smtClean="0">
                <a:solidFill>
                  <a:srgbClr val="927F2E"/>
                </a:solidFill>
                <a:latin typeface="Times New Roman" pitchFamily="18" charset="0"/>
                <a:cs typeface="Times New Roman" pitchFamily="18" charset="0"/>
              </a:rPr>
              <a:t/>
            </a:r>
            <a:br>
              <a:rPr lang="en-US" sz="4000" i="1" dirty="0" smtClean="0">
                <a:solidFill>
                  <a:srgbClr val="927F2E"/>
                </a:solidFill>
                <a:latin typeface="Times New Roman" pitchFamily="18" charset="0"/>
                <a:cs typeface="Times New Roman" pitchFamily="18" charset="0"/>
              </a:rPr>
            </a:br>
            <a:endParaRPr lang="en-US" sz="3600" i="1" dirty="0" smtClean="0">
              <a:solidFill>
                <a:srgbClr val="927F2E"/>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105400"/>
            <a:ext cx="6400800" cy="533400"/>
          </a:xfrm>
        </p:spPr>
        <p:txBody>
          <a:bodyPr/>
          <a:lstStyle/>
          <a:p>
            <a:pPr algn="l" eaLnBrk="1" hangingPunct="1"/>
            <a:endParaRPr lang="en-US" sz="1800" dirty="0" smtClean="0">
              <a:solidFill>
                <a:srgbClr val="8C7A2C"/>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Strong’s Hebrew and Greek Dictionaries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i="1" dirty="0" smtClean="0">
                <a:solidFill>
                  <a:srgbClr val="927F2E"/>
                </a:solidFill>
                <a:latin typeface="Times New Roman" pitchFamily="18" charset="0"/>
                <a:cs typeface="Times New Roman" pitchFamily="18" charset="0"/>
              </a:rPr>
              <a:t>H2604</a:t>
            </a:r>
          </a:p>
          <a:p>
            <a:r>
              <a:rPr lang="he-IL" i="1" dirty="0" smtClean="0">
                <a:solidFill>
                  <a:srgbClr val="927F2E"/>
                </a:solidFill>
                <a:latin typeface="Times New Roman" pitchFamily="18" charset="0"/>
                <a:cs typeface="Times New Roman" pitchFamily="18" charset="0"/>
              </a:rPr>
              <a:t>חנן</a:t>
            </a:r>
            <a:endParaRPr lang="en-US" i="1" dirty="0" smtClean="0">
              <a:solidFill>
                <a:srgbClr val="927F2E"/>
              </a:solidFill>
              <a:latin typeface="Times New Roman" pitchFamily="18" charset="0"/>
              <a:cs typeface="Times New Roman" pitchFamily="18" charset="0"/>
            </a:endParaRPr>
          </a:p>
          <a:p>
            <a:r>
              <a:rPr lang="en-US" i="1" dirty="0" err="1" smtClean="0">
                <a:solidFill>
                  <a:srgbClr val="927F2E"/>
                </a:solidFill>
                <a:latin typeface="Times New Roman" pitchFamily="18" charset="0"/>
                <a:cs typeface="Times New Roman" pitchFamily="18" charset="0"/>
              </a:rPr>
              <a:t>chănan</a:t>
            </a:r>
            <a:endParaRPr lang="en-US" i="1" dirty="0" smtClean="0">
              <a:solidFill>
                <a:srgbClr val="927F2E"/>
              </a:solidFill>
              <a:latin typeface="Times New Roman" pitchFamily="18" charset="0"/>
              <a:cs typeface="Times New Roman" pitchFamily="18" charset="0"/>
            </a:endParaRPr>
          </a:p>
          <a:p>
            <a:r>
              <a:rPr lang="en-US" i="1" dirty="0" smtClean="0">
                <a:solidFill>
                  <a:srgbClr val="927F2E"/>
                </a:solidFill>
                <a:latin typeface="Times New Roman" pitchFamily="18" charset="0"/>
                <a:cs typeface="Times New Roman" pitchFamily="18" charset="0"/>
              </a:rPr>
              <a:t>khan-an'</a:t>
            </a:r>
          </a:p>
          <a:p>
            <a:r>
              <a:rPr lang="en-US" i="1" dirty="0" smtClean="0">
                <a:solidFill>
                  <a:srgbClr val="927F2E"/>
                </a:solidFill>
                <a:latin typeface="Times New Roman" pitchFamily="18" charset="0"/>
                <a:cs typeface="Times New Roman" pitchFamily="18" charset="0"/>
              </a:rPr>
              <a:t>(</a:t>
            </a:r>
            <a:r>
              <a:rPr lang="en-US" i="1" dirty="0" err="1" smtClean="0">
                <a:solidFill>
                  <a:srgbClr val="927F2E"/>
                </a:solidFill>
                <a:latin typeface="Times New Roman" pitchFamily="18" charset="0"/>
                <a:cs typeface="Times New Roman" pitchFamily="18" charset="0"/>
              </a:rPr>
              <a:t>Chaldee</a:t>
            </a:r>
            <a:r>
              <a:rPr lang="en-US" i="1" dirty="0" smtClean="0">
                <a:solidFill>
                  <a:srgbClr val="927F2E"/>
                </a:solidFill>
                <a:latin typeface="Times New Roman" pitchFamily="18" charset="0"/>
                <a:cs typeface="Times New Roman" pitchFamily="18" charset="0"/>
              </a:rPr>
              <a:t>); corresponding to H2603; to favor or (causatively) to entreat: - </a:t>
            </a:r>
            <a:r>
              <a:rPr lang="en-US" i="1" dirty="0" err="1" smtClean="0">
                <a:solidFill>
                  <a:srgbClr val="927F2E"/>
                </a:solidFill>
                <a:latin typeface="Times New Roman" pitchFamily="18" charset="0"/>
                <a:cs typeface="Times New Roman" pitchFamily="18" charset="0"/>
              </a:rPr>
              <a:t>shew</a:t>
            </a:r>
            <a:r>
              <a:rPr lang="en-US" i="1" dirty="0" smtClean="0">
                <a:solidFill>
                  <a:srgbClr val="927F2E"/>
                </a:solidFill>
                <a:latin typeface="Times New Roman" pitchFamily="18" charset="0"/>
                <a:cs typeface="Times New Roman" pitchFamily="18" charset="0"/>
              </a:rPr>
              <a:t> mercy, make supplication.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a:t>
            </a:r>
            <a:endParaRPr lang="en-US"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i="1" dirty="0" smtClean="0">
                <a:solidFill>
                  <a:srgbClr val="927F2E"/>
                </a:solidFill>
                <a:latin typeface="Times New Roman" pitchFamily="18" charset="0"/>
                <a:cs typeface="Times New Roman" pitchFamily="18" charset="0"/>
              </a:rPr>
              <a:t>H2604</a:t>
            </a:r>
          </a:p>
          <a:p>
            <a:r>
              <a:rPr lang="he-IL" i="1" dirty="0" smtClean="0">
                <a:solidFill>
                  <a:srgbClr val="927F2E"/>
                </a:solidFill>
                <a:latin typeface="Times New Roman" pitchFamily="18" charset="0"/>
                <a:cs typeface="Times New Roman" pitchFamily="18" charset="0"/>
              </a:rPr>
              <a:t>חנן</a:t>
            </a:r>
            <a:r>
              <a:rPr lang="en-US" i="1" dirty="0" smtClean="0">
                <a:solidFill>
                  <a:srgbClr val="927F2E"/>
                </a:solidFill>
                <a:latin typeface="Times New Roman" pitchFamily="18" charset="0"/>
                <a:cs typeface="Times New Roman" pitchFamily="18" charset="0"/>
              </a:rPr>
              <a:t>  (Aramaic)</a:t>
            </a:r>
          </a:p>
          <a:p>
            <a:r>
              <a:rPr lang="en-US" i="1" dirty="0" err="1" smtClean="0">
                <a:solidFill>
                  <a:srgbClr val="927F2E"/>
                </a:solidFill>
                <a:latin typeface="Times New Roman" pitchFamily="18" charset="0"/>
                <a:cs typeface="Times New Roman" pitchFamily="18" charset="0"/>
              </a:rPr>
              <a:t>chănan</a:t>
            </a:r>
            <a:endParaRPr lang="en-US" i="1" dirty="0" smtClean="0">
              <a:solidFill>
                <a:srgbClr val="927F2E"/>
              </a:solidFill>
              <a:latin typeface="Times New Roman" pitchFamily="18" charset="0"/>
              <a:cs typeface="Times New Roman" pitchFamily="18" charset="0"/>
            </a:endParaRPr>
          </a:p>
          <a:p>
            <a:r>
              <a:rPr lang="en-US" b="1" i="1" dirty="0" smtClean="0">
                <a:solidFill>
                  <a:srgbClr val="927F2E"/>
                </a:solidFill>
                <a:latin typeface="Times New Roman" pitchFamily="18" charset="0"/>
                <a:cs typeface="Times New Roman" pitchFamily="18" charset="0"/>
              </a:rPr>
              <a:t>Total KJV Occurrences: 2</a:t>
            </a:r>
          </a:p>
          <a:p>
            <a:r>
              <a:rPr lang="en-US" b="1" i="1" dirty="0" smtClean="0">
                <a:solidFill>
                  <a:srgbClr val="927F2E"/>
                </a:solidFill>
                <a:latin typeface="Times New Roman" pitchFamily="18" charset="0"/>
                <a:cs typeface="Times New Roman" pitchFamily="18" charset="0"/>
              </a:rPr>
              <a:t>mercy, 1</a:t>
            </a:r>
          </a:p>
          <a:p>
            <a:r>
              <a:rPr lang="en-US" i="1" u="sng" dirty="0" smtClean="0">
                <a:solidFill>
                  <a:srgbClr val="927F2E"/>
                </a:solidFill>
                <a:latin typeface="Times New Roman" pitchFamily="18" charset="0"/>
                <a:cs typeface="Times New Roman" pitchFamily="18" charset="0"/>
              </a:rPr>
              <a:t>Dan_4:27</a:t>
            </a:r>
          </a:p>
          <a:p>
            <a:r>
              <a:rPr lang="en-US" b="1" i="1" dirty="0" smtClean="0">
                <a:solidFill>
                  <a:srgbClr val="927F2E"/>
                </a:solidFill>
                <a:latin typeface="Times New Roman" pitchFamily="18" charset="0"/>
                <a:cs typeface="Times New Roman" pitchFamily="18" charset="0"/>
              </a:rPr>
              <a:t>supplication, 1</a:t>
            </a:r>
          </a:p>
          <a:p>
            <a:r>
              <a:rPr lang="en-US" i="1" u="sng" dirty="0" smtClean="0">
                <a:solidFill>
                  <a:srgbClr val="927F2E"/>
                </a:solidFill>
                <a:latin typeface="Times New Roman" pitchFamily="18" charset="0"/>
                <a:cs typeface="Times New Roman" pitchFamily="18" charset="0"/>
              </a:rPr>
              <a:t>Dan_6:11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Kings 8:54</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927F2E"/>
                </a:solidFill>
                <a:latin typeface="Times New Roman" pitchFamily="18" charset="0"/>
                <a:cs typeface="Times New Roman" pitchFamily="18" charset="0"/>
              </a:rPr>
              <a:t>And it was [so], that when Solomon had made an end of praying all this prayer and supplication unto the LORD, he arose from before the altar of the LORD, from kneeling on his knees with his hands spread up to heaven. </a:t>
            </a:r>
          </a:p>
          <a:p>
            <a:endParaRPr lang="en-US" i="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Brown-Driver-Brigg’s Hebrew Definitions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b="1" i="1" dirty="0" smtClean="0">
                <a:solidFill>
                  <a:srgbClr val="927F2E"/>
                </a:solidFill>
                <a:latin typeface="Times New Roman" pitchFamily="18" charset="0"/>
                <a:cs typeface="Times New Roman" pitchFamily="18" charset="0"/>
              </a:rPr>
              <a:t>H6419</a:t>
            </a:r>
          </a:p>
          <a:p>
            <a:r>
              <a:rPr lang="he-IL" sz="2000" i="1" dirty="0" smtClean="0">
                <a:solidFill>
                  <a:srgbClr val="927F2E"/>
                </a:solidFill>
                <a:latin typeface="Times New Roman" pitchFamily="18" charset="0"/>
                <a:cs typeface="Times New Roman" pitchFamily="18" charset="0"/>
              </a:rPr>
              <a:t>פּלל</a:t>
            </a:r>
            <a:endParaRPr lang="en-US" sz="2000" i="1" dirty="0" smtClean="0">
              <a:solidFill>
                <a:srgbClr val="927F2E"/>
              </a:solidFill>
              <a:latin typeface="Times New Roman" pitchFamily="18" charset="0"/>
              <a:cs typeface="Times New Roman" pitchFamily="18" charset="0"/>
            </a:endParaRPr>
          </a:p>
          <a:p>
            <a:r>
              <a:rPr lang="en-US" sz="2000" i="1" dirty="0" err="1" smtClean="0">
                <a:solidFill>
                  <a:srgbClr val="927F2E"/>
                </a:solidFill>
                <a:latin typeface="Times New Roman" pitchFamily="18" charset="0"/>
                <a:cs typeface="Times New Roman" pitchFamily="18" charset="0"/>
              </a:rPr>
              <a:t>pâlal</a:t>
            </a:r>
            <a:endParaRPr lang="en-US" sz="2000" i="1" dirty="0" smtClean="0">
              <a:solidFill>
                <a:srgbClr val="927F2E"/>
              </a:solidFill>
              <a:latin typeface="Times New Roman" pitchFamily="18" charset="0"/>
              <a:cs typeface="Times New Roman" pitchFamily="18" charset="0"/>
            </a:endParaRPr>
          </a:p>
          <a:p>
            <a:r>
              <a:rPr lang="en-US" sz="2000" b="1" i="1" dirty="0" smtClean="0">
                <a:solidFill>
                  <a:srgbClr val="927F2E"/>
                </a:solidFill>
                <a:latin typeface="Times New Roman" pitchFamily="18" charset="0"/>
                <a:cs typeface="Times New Roman" pitchFamily="18" charset="0"/>
              </a:rPr>
              <a:t>BDB Definition:</a:t>
            </a:r>
          </a:p>
          <a:p>
            <a:r>
              <a:rPr lang="en-US" sz="2000" i="1" dirty="0" smtClean="0">
                <a:solidFill>
                  <a:srgbClr val="927F2E"/>
                </a:solidFill>
                <a:latin typeface="Times New Roman" pitchFamily="18" charset="0"/>
                <a:cs typeface="Times New Roman" pitchFamily="18" charset="0"/>
              </a:rPr>
              <a:t>1) to intervene, interpose, pray</a:t>
            </a:r>
          </a:p>
          <a:p>
            <a:r>
              <a:rPr lang="en-US" sz="2000" i="1" dirty="0" smtClean="0">
                <a:solidFill>
                  <a:srgbClr val="927F2E"/>
                </a:solidFill>
                <a:latin typeface="Times New Roman" pitchFamily="18" charset="0"/>
                <a:cs typeface="Times New Roman" pitchFamily="18" charset="0"/>
              </a:rPr>
              <a:t>1a) (</a:t>
            </a:r>
            <a:r>
              <a:rPr lang="en-US" sz="2000" i="1" dirty="0" err="1" smtClean="0">
                <a:solidFill>
                  <a:srgbClr val="927F2E"/>
                </a:solidFill>
                <a:latin typeface="Times New Roman" pitchFamily="18" charset="0"/>
                <a:cs typeface="Times New Roman" pitchFamily="18" charset="0"/>
              </a:rPr>
              <a:t>Piel</a:t>
            </a:r>
            <a:r>
              <a:rPr lang="en-US" sz="2000" i="1" dirty="0" smtClean="0">
                <a:solidFill>
                  <a:srgbClr val="927F2E"/>
                </a:solidFill>
                <a:latin typeface="Times New Roman" pitchFamily="18" charset="0"/>
                <a:cs typeface="Times New Roman" pitchFamily="18" charset="0"/>
              </a:rPr>
              <a:t>) to mediate, judge</a:t>
            </a:r>
          </a:p>
          <a:p>
            <a:r>
              <a:rPr lang="en-US" sz="2000" i="1" dirty="0" smtClean="0">
                <a:solidFill>
                  <a:srgbClr val="927F2E"/>
                </a:solidFill>
                <a:latin typeface="Times New Roman" pitchFamily="18" charset="0"/>
                <a:cs typeface="Times New Roman" pitchFamily="18" charset="0"/>
              </a:rPr>
              <a:t>1b) (</a:t>
            </a:r>
            <a:r>
              <a:rPr lang="en-US" sz="2000" i="1" dirty="0" err="1" smtClean="0">
                <a:solidFill>
                  <a:srgbClr val="927F2E"/>
                </a:solidFill>
                <a:latin typeface="Times New Roman" pitchFamily="18" charset="0"/>
                <a:cs typeface="Times New Roman" pitchFamily="18" charset="0"/>
              </a:rPr>
              <a:t>Hithpael</a:t>
            </a:r>
            <a:r>
              <a:rPr lang="en-US" sz="2000" i="1" dirty="0" smtClean="0">
                <a:solidFill>
                  <a:srgbClr val="927F2E"/>
                </a:solidFill>
                <a:latin typeface="Times New Roman" pitchFamily="18" charset="0"/>
                <a:cs typeface="Times New Roman" pitchFamily="18" charset="0"/>
              </a:rPr>
              <a:t>)</a:t>
            </a:r>
          </a:p>
          <a:p>
            <a:pPr lvl="1"/>
            <a:r>
              <a:rPr lang="en-US" sz="2000" i="1" dirty="0" smtClean="0">
                <a:solidFill>
                  <a:srgbClr val="927F2E"/>
                </a:solidFill>
                <a:latin typeface="Times New Roman" pitchFamily="18" charset="0"/>
                <a:cs typeface="Times New Roman" pitchFamily="18" charset="0"/>
              </a:rPr>
              <a:t>1b1) to intercede</a:t>
            </a:r>
          </a:p>
          <a:p>
            <a:pPr lvl="1"/>
            <a:r>
              <a:rPr lang="en-US" sz="2000" i="1" dirty="0" smtClean="0">
                <a:solidFill>
                  <a:srgbClr val="927F2E"/>
                </a:solidFill>
                <a:latin typeface="Times New Roman" pitchFamily="18" charset="0"/>
                <a:cs typeface="Times New Roman" pitchFamily="18" charset="0"/>
              </a:rPr>
              <a:t>1b2) to pray</a:t>
            </a:r>
          </a:p>
          <a:p>
            <a:r>
              <a:rPr lang="en-US" sz="2000" b="1" i="1" dirty="0" smtClean="0">
                <a:solidFill>
                  <a:srgbClr val="927F2E"/>
                </a:solidFill>
                <a:latin typeface="Times New Roman" pitchFamily="18" charset="0"/>
                <a:cs typeface="Times New Roman" pitchFamily="18" charset="0"/>
              </a:rPr>
              <a:t>Part of Speech: verb</a:t>
            </a:r>
          </a:p>
          <a:p>
            <a:r>
              <a:rPr lang="en-US" sz="2000" b="1" i="1" dirty="0" smtClean="0">
                <a:solidFill>
                  <a:srgbClr val="927F2E"/>
                </a:solidFill>
                <a:latin typeface="Times New Roman" pitchFamily="18" charset="0"/>
                <a:cs typeface="Times New Roman" pitchFamily="18" charset="0"/>
              </a:rPr>
              <a:t>A Related Word by BDB/Strong’s Number: a primitive root</a:t>
            </a:r>
          </a:p>
          <a:p>
            <a:r>
              <a:rPr lang="en-US" sz="2000" b="1" i="1" dirty="0" smtClean="0">
                <a:solidFill>
                  <a:srgbClr val="927F2E"/>
                </a:solidFill>
                <a:latin typeface="Times New Roman" pitchFamily="18" charset="0"/>
                <a:cs typeface="Times New Roman" pitchFamily="18" charset="0"/>
              </a:rPr>
              <a:t>Same Word by TWOT Number: 1776</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Strong’s Hebrew and Greek Dictionaries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i="1" dirty="0" smtClean="0">
                <a:solidFill>
                  <a:srgbClr val="927F2E"/>
                </a:solidFill>
                <a:latin typeface="Times New Roman" pitchFamily="18" charset="0"/>
                <a:cs typeface="Times New Roman" pitchFamily="18" charset="0"/>
              </a:rPr>
              <a:t>H6419</a:t>
            </a:r>
          </a:p>
          <a:p>
            <a:r>
              <a:rPr lang="he-IL" i="1" dirty="0" smtClean="0">
                <a:solidFill>
                  <a:srgbClr val="927F2E"/>
                </a:solidFill>
                <a:latin typeface="Times New Roman" pitchFamily="18" charset="0"/>
                <a:cs typeface="Times New Roman" pitchFamily="18" charset="0"/>
              </a:rPr>
              <a:t>פּלל</a:t>
            </a:r>
            <a:endParaRPr lang="en-US" i="1" dirty="0" smtClean="0">
              <a:solidFill>
                <a:srgbClr val="927F2E"/>
              </a:solidFill>
              <a:latin typeface="Times New Roman" pitchFamily="18" charset="0"/>
              <a:cs typeface="Times New Roman" pitchFamily="18" charset="0"/>
            </a:endParaRPr>
          </a:p>
          <a:p>
            <a:r>
              <a:rPr lang="en-US" i="1" dirty="0" err="1" smtClean="0">
                <a:solidFill>
                  <a:srgbClr val="927F2E"/>
                </a:solidFill>
                <a:latin typeface="Times New Roman" pitchFamily="18" charset="0"/>
                <a:cs typeface="Times New Roman" pitchFamily="18" charset="0"/>
              </a:rPr>
              <a:t>pâlal</a:t>
            </a:r>
            <a:endParaRPr lang="en-US" i="1" dirty="0" smtClean="0">
              <a:solidFill>
                <a:srgbClr val="927F2E"/>
              </a:solidFill>
              <a:latin typeface="Times New Roman" pitchFamily="18" charset="0"/>
              <a:cs typeface="Times New Roman" pitchFamily="18" charset="0"/>
            </a:endParaRPr>
          </a:p>
          <a:p>
            <a:r>
              <a:rPr lang="en-US" i="1" dirty="0" smtClean="0">
                <a:solidFill>
                  <a:srgbClr val="927F2E"/>
                </a:solidFill>
                <a:latin typeface="Times New Roman" pitchFamily="18" charset="0"/>
                <a:cs typeface="Times New Roman" pitchFamily="18" charset="0"/>
              </a:rPr>
              <a:t>paw-</a:t>
            </a:r>
            <a:r>
              <a:rPr lang="en-US" i="1" dirty="0" err="1" smtClean="0">
                <a:solidFill>
                  <a:srgbClr val="927F2E"/>
                </a:solidFill>
                <a:latin typeface="Times New Roman" pitchFamily="18" charset="0"/>
                <a:cs typeface="Times New Roman" pitchFamily="18" charset="0"/>
              </a:rPr>
              <a:t>lal</a:t>
            </a:r>
            <a:r>
              <a:rPr lang="en-US" i="1" dirty="0" smtClean="0">
                <a:solidFill>
                  <a:srgbClr val="927F2E"/>
                </a:solidFill>
                <a:latin typeface="Times New Roman" pitchFamily="18" charset="0"/>
                <a:cs typeface="Times New Roman" pitchFamily="18" charset="0"/>
              </a:rPr>
              <a:t>'</a:t>
            </a:r>
          </a:p>
          <a:p>
            <a:r>
              <a:rPr lang="en-US" i="1" dirty="0" smtClean="0">
                <a:solidFill>
                  <a:srgbClr val="927F2E"/>
                </a:solidFill>
                <a:latin typeface="Times New Roman" pitchFamily="18" charset="0"/>
                <a:cs typeface="Times New Roman" pitchFamily="18" charset="0"/>
              </a:rPr>
              <a:t>A primitive root; to judge (officially or mentally); by extension to intercede, pray: - </a:t>
            </a:r>
            <a:r>
              <a:rPr lang="en-US" i="1" dirty="0" err="1" smtClean="0">
                <a:solidFill>
                  <a:srgbClr val="927F2E"/>
                </a:solidFill>
                <a:latin typeface="Times New Roman" pitchFamily="18" charset="0"/>
                <a:cs typeface="Times New Roman" pitchFamily="18" charset="0"/>
              </a:rPr>
              <a:t>intreat</a:t>
            </a:r>
            <a:r>
              <a:rPr lang="en-US" i="1" dirty="0" smtClean="0">
                <a:solidFill>
                  <a:srgbClr val="927F2E"/>
                </a:solidFill>
                <a:latin typeface="Times New Roman" pitchFamily="18" charset="0"/>
                <a:cs typeface="Times New Roman" pitchFamily="18" charset="0"/>
              </a:rPr>
              <a:t>, judge (-</a:t>
            </a:r>
            <a:r>
              <a:rPr lang="en-US" i="1" dirty="0" err="1" smtClean="0">
                <a:solidFill>
                  <a:srgbClr val="927F2E"/>
                </a:solidFill>
                <a:latin typeface="Times New Roman" pitchFamily="18" charset="0"/>
                <a:cs typeface="Times New Roman" pitchFamily="18" charset="0"/>
              </a:rPr>
              <a:t>ment</a:t>
            </a:r>
            <a:r>
              <a:rPr lang="en-US" i="1" dirty="0" smtClean="0">
                <a:solidFill>
                  <a:srgbClr val="927F2E"/>
                </a:solidFill>
                <a:latin typeface="Times New Roman" pitchFamily="18" charset="0"/>
                <a:cs typeface="Times New Roman" pitchFamily="18" charset="0"/>
              </a:rPr>
              <a:t>), (make) pray (-</a:t>
            </a:r>
            <a:r>
              <a:rPr lang="en-US" i="1" dirty="0" err="1" smtClean="0">
                <a:solidFill>
                  <a:srgbClr val="927F2E"/>
                </a:solidFill>
                <a:latin typeface="Times New Roman" pitchFamily="18" charset="0"/>
                <a:cs typeface="Times New Roman" pitchFamily="18" charset="0"/>
              </a:rPr>
              <a:t>er</a:t>
            </a:r>
            <a:r>
              <a:rPr lang="en-US" i="1" dirty="0" smtClean="0">
                <a:solidFill>
                  <a:srgbClr val="927F2E"/>
                </a:solidFill>
                <a:latin typeface="Times New Roman" pitchFamily="18" charset="0"/>
                <a:cs typeface="Times New Roman" pitchFamily="18" charset="0"/>
              </a:rPr>
              <a:t>, -</a:t>
            </a:r>
            <a:r>
              <a:rPr lang="en-US" i="1" dirty="0" err="1" smtClean="0">
                <a:solidFill>
                  <a:srgbClr val="927F2E"/>
                </a:solidFill>
                <a:latin typeface="Times New Roman" pitchFamily="18" charset="0"/>
                <a:cs typeface="Times New Roman" pitchFamily="18" charset="0"/>
              </a:rPr>
              <a:t>ing</a:t>
            </a:r>
            <a:r>
              <a:rPr lang="en-US" i="1" dirty="0" smtClean="0">
                <a:solidFill>
                  <a:srgbClr val="927F2E"/>
                </a:solidFill>
                <a:latin typeface="Times New Roman" pitchFamily="18" charset="0"/>
                <a:cs typeface="Times New Roman" pitchFamily="18" charset="0"/>
              </a:rPr>
              <a:t>), make supplication.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a:t>
            </a:r>
            <a:endParaRPr lang="en-US"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800" b="1" i="1" dirty="0" smtClean="0">
                <a:solidFill>
                  <a:srgbClr val="927F2E"/>
                </a:solidFill>
                <a:latin typeface="Times New Roman" pitchFamily="18" charset="0"/>
                <a:cs typeface="Times New Roman" pitchFamily="18" charset="0"/>
              </a:rPr>
              <a:t>H6419</a:t>
            </a:r>
          </a:p>
          <a:p>
            <a:r>
              <a:rPr lang="he-IL" sz="800" i="1" dirty="0" smtClean="0">
                <a:solidFill>
                  <a:srgbClr val="927F2E"/>
                </a:solidFill>
                <a:latin typeface="Times New Roman" pitchFamily="18" charset="0"/>
                <a:cs typeface="Times New Roman" pitchFamily="18" charset="0"/>
              </a:rPr>
              <a:t>פּלל</a:t>
            </a:r>
            <a:endParaRPr lang="en-US" sz="800" i="1" dirty="0" smtClean="0">
              <a:solidFill>
                <a:srgbClr val="927F2E"/>
              </a:solidFill>
              <a:latin typeface="Times New Roman" pitchFamily="18" charset="0"/>
              <a:cs typeface="Times New Roman" pitchFamily="18" charset="0"/>
            </a:endParaRPr>
          </a:p>
          <a:p>
            <a:r>
              <a:rPr lang="en-US" sz="800" i="1" dirty="0" err="1" smtClean="0">
                <a:solidFill>
                  <a:srgbClr val="927F2E"/>
                </a:solidFill>
                <a:latin typeface="Times New Roman" pitchFamily="18" charset="0"/>
                <a:cs typeface="Times New Roman" pitchFamily="18" charset="0"/>
              </a:rPr>
              <a:t>pâlal</a:t>
            </a:r>
            <a:endParaRPr lang="en-US" sz="800" i="1" dirty="0" smtClean="0">
              <a:solidFill>
                <a:srgbClr val="927F2E"/>
              </a:solidFill>
              <a:latin typeface="Times New Roman" pitchFamily="18" charset="0"/>
              <a:cs typeface="Times New Roman" pitchFamily="18" charset="0"/>
            </a:endParaRPr>
          </a:p>
          <a:p>
            <a:r>
              <a:rPr lang="en-US" sz="800" b="1" i="1" dirty="0" smtClean="0">
                <a:solidFill>
                  <a:srgbClr val="927F2E"/>
                </a:solidFill>
                <a:latin typeface="Times New Roman" pitchFamily="18" charset="0"/>
                <a:cs typeface="Times New Roman" pitchFamily="18" charset="0"/>
              </a:rPr>
              <a:t>Total KJV Occurrences: 81</a:t>
            </a:r>
          </a:p>
          <a:p>
            <a:r>
              <a:rPr lang="en-US" sz="800" b="1" i="1" dirty="0" smtClean="0">
                <a:solidFill>
                  <a:srgbClr val="927F2E"/>
                </a:solidFill>
                <a:latin typeface="Times New Roman" pitchFamily="18" charset="0"/>
                <a:cs typeface="Times New Roman" pitchFamily="18" charset="0"/>
              </a:rPr>
              <a:t>pray, 34</a:t>
            </a:r>
          </a:p>
          <a:p>
            <a:r>
              <a:rPr lang="en-US" sz="800" i="1" u="sng" dirty="0" smtClean="0">
                <a:solidFill>
                  <a:srgbClr val="927F2E"/>
                </a:solidFill>
                <a:latin typeface="Times New Roman" pitchFamily="18" charset="0"/>
                <a:cs typeface="Times New Roman" pitchFamily="18" charset="0"/>
              </a:rPr>
              <a:t>Num_21:7 (2), 1Sa_7:5, 1Sa_12:19, 1Sa_12:23, 2Sa_7:27, 1Ki_8:30, 1Ki_8:33, 1Ki_8:35, 1Ki_8:42, 1Ki_8:44, 1Ki_8:48, 1Ki_13:6, 1Ch_17:25, 2Ch_6:24, 2Ch_6:26, 2Ch_6:32, 2Ch_6:38, 2Ch_7:14, Neh_1:6, Job_42:8, Psa_5:2, Psa_32:6, Isa_16:12, Isa_45:20, Jer_7:16, Jer_11:14, Jer_14:11, Jer_29:7, Jer_29:12, Jer_37:3, Jer_42:2, Jer_42:4, Jer_42:20</a:t>
            </a:r>
          </a:p>
          <a:p>
            <a:r>
              <a:rPr lang="en-US" sz="800" b="1" i="1" dirty="0" smtClean="0">
                <a:solidFill>
                  <a:srgbClr val="927F2E"/>
                </a:solidFill>
                <a:latin typeface="Times New Roman" pitchFamily="18" charset="0"/>
                <a:cs typeface="Times New Roman" pitchFamily="18" charset="0"/>
              </a:rPr>
              <a:t>prayed, 30</a:t>
            </a:r>
          </a:p>
          <a:p>
            <a:r>
              <a:rPr lang="en-US" sz="800" i="1" u="sng" dirty="0" smtClean="0">
                <a:solidFill>
                  <a:srgbClr val="927F2E"/>
                </a:solidFill>
                <a:latin typeface="Times New Roman" pitchFamily="18" charset="0"/>
                <a:cs typeface="Times New Roman" pitchFamily="18" charset="0"/>
              </a:rPr>
              <a:t>Gen_20:17, Num_11:2, Num_21:7, Deu_9:20, Deu_9:26, 1Sa_1:10, 1Sa_1:27, 1Sa_2:1, 1Sa_8:6, 2Ki_4:33, 2Ki_6:17-18 (2), 2Ki_19:15, 2Ki_19:20, 2Ki_20:2, 2Ch_30:18, 2Ch_32:20, 2Ch_32:24, 2Ch_33:13, Ezr_10:1, Neh_2:4 (2), Job_42:10, Isa_37:15, Isa_37:21, Isa_38:2, Jer_32:16, Dan_9:4, Jon_4:1-2 (2)</a:t>
            </a:r>
          </a:p>
          <a:p>
            <a:r>
              <a:rPr lang="en-US" sz="800" b="1" i="1" dirty="0" smtClean="0">
                <a:solidFill>
                  <a:srgbClr val="927F2E"/>
                </a:solidFill>
                <a:latin typeface="Times New Roman" pitchFamily="18" charset="0"/>
                <a:cs typeface="Times New Roman" pitchFamily="18" charset="0"/>
              </a:rPr>
              <a:t>praying, 5</a:t>
            </a:r>
          </a:p>
          <a:p>
            <a:r>
              <a:rPr lang="en-US" sz="800" i="1" u="sng" dirty="0" smtClean="0">
                <a:solidFill>
                  <a:srgbClr val="927F2E"/>
                </a:solidFill>
                <a:latin typeface="Times New Roman" pitchFamily="18" charset="0"/>
                <a:cs typeface="Times New Roman" pitchFamily="18" charset="0"/>
              </a:rPr>
              <a:t>1Sa_1:12, 1Sa_1:26, 1Ki_8:54, 2Ch_7:1, Dan_9:20</a:t>
            </a:r>
          </a:p>
          <a:p>
            <a:r>
              <a:rPr lang="en-US" sz="800" b="1" i="1" dirty="0" err="1" smtClean="0">
                <a:solidFill>
                  <a:srgbClr val="927F2E"/>
                </a:solidFill>
                <a:latin typeface="Times New Roman" pitchFamily="18" charset="0"/>
                <a:cs typeface="Times New Roman" pitchFamily="18" charset="0"/>
              </a:rPr>
              <a:t>prayeth</a:t>
            </a:r>
            <a:r>
              <a:rPr lang="en-US" sz="800" b="1" i="1" dirty="0" smtClean="0">
                <a:solidFill>
                  <a:srgbClr val="927F2E"/>
                </a:solidFill>
                <a:latin typeface="Times New Roman" pitchFamily="18" charset="0"/>
                <a:cs typeface="Times New Roman" pitchFamily="18" charset="0"/>
              </a:rPr>
              <a:t>, 4</a:t>
            </a:r>
          </a:p>
          <a:p>
            <a:r>
              <a:rPr lang="en-US" sz="800" i="1" u="sng" dirty="0" smtClean="0">
                <a:solidFill>
                  <a:srgbClr val="927F2E"/>
                </a:solidFill>
                <a:latin typeface="Times New Roman" pitchFamily="18" charset="0"/>
                <a:cs typeface="Times New Roman" pitchFamily="18" charset="0"/>
              </a:rPr>
              <a:t>1Ki_8:28, 2Ch_6:19-20 (2), Isa_44:17</a:t>
            </a:r>
          </a:p>
          <a:p>
            <a:r>
              <a:rPr lang="en-US" sz="800" b="1" i="1" dirty="0" smtClean="0">
                <a:solidFill>
                  <a:srgbClr val="927F2E"/>
                </a:solidFill>
                <a:latin typeface="Times New Roman" pitchFamily="18" charset="0"/>
                <a:cs typeface="Times New Roman" pitchFamily="18" charset="0"/>
              </a:rPr>
              <a:t>prayer, 2</a:t>
            </a:r>
          </a:p>
          <a:p>
            <a:r>
              <a:rPr lang="en-US" sz="800" i="1" u="sng" dirty="0" smtClean="0">
                <a:solidFill>
                  <a:srgbClr val="927F2E"/>
                </a:solidFill>
                <a:latin typeface="Times New Roman" pitchFamily="18" charset="0"/>
                <a:cs typeface="Times New Roman" pitchFamily="18" charset="0"/>
              </a:rPr>
              <a:t>Neh_4:9, Psa_72:15</a:t>
            </a:r>
          </a:p>
          <a:p>
            <a:r>
              <a:rPr lang="en-US" sz="800" b="1" i="1" dirty="0" smtClean="0">
                <a:solidFill>
                  <a:srgbClr val="927F2E"/>
                </a:solidFill>
                <a:latin typeface="Times New Roman" pitchFamily="18" charset="0"/>
                <a:cs typeface="Times New Roman" pitchFamily="18" charset="0"/>
              </a:rPr>
              <a:t>entreat, 1</a:t>
            </a:r>
          </a:p>
          <a:p>
            <a:r>
              <a:rPr lang="en-US" sz="800" i="1" u="sng" dirty="0" smtClean="0">
                <a:solidFill>
                  <a:srgbClr val="927F2E"/>
                </a:solidFill>
                <a:latin typeface="Times New Roman" pitchFamily="18" charset="0"/>
                <a:cs typeface="Times New Roman" pitchFamily="18" charset="0"/>
              </a:rPr>
              <a:t>1Sa_2:25</a:t>
            </a:r>
          </a:p>
          <a:p>
            <a:r>
              <a:rPr lang="en-US" sz="800" b="1" i="1" dirty="0" smtClean="0">
                <a:solidFill>
                  <a:srgbClr val="927F2E"/>
                </a:solidFill>
                <a:latin typeface="Times New Roman" pitchFamily="18" charset="0"/>
                <a:cs typeface="Times New Roman" pitchFamily="18" charset="0"/>
              </a:rPr>
              <a:t>judge, 1</a:t>
            </a:r>
          </a:p>
          <a:p>
            <a:r>
              <a:rPr lang="en-US" sz="800" i="1" u="sng" dirty="0" smtClean="0">
                <a:solidFill>
                  <a:srgbClr val="927F2E"/>
                </a:solidFill>
                <a:latin typeface="Times New Roman" pitchFamily="18" charset="0"/>
                <a:cs typeface="Times New Roman" pitchFamily="18" charset="0"/>
              </a:rPr>
              <a:t>1Sa_2:25</a:t>
            </a:r>
          </a:p>
          <a:p>
            <a:r>
              <a:rPr lang="en-US" sz="800" b="1" i="1" dirty="0" smtClean="0">
                <a:solidFill>
                  <a:srgbClr val="927F2E"/>
                </a:solidFill>
                <a:latin typeface="Times New Roman" pitchFamily="18" charset="0"/>
                <a:cs typeface="Times New Roman" pitchFamily="18" charset="0"/>
              </a:rPr>
              <a:t>judged, 1</a:t>
            </a:r>
          </a:p>
          <a:p>
            <a:r>
              <a:rPr lang="en-US" sz="800" i="1" u="sng" dirty="0" smtClean="0">
                <a:solidFill>
                  <a:srgbClr val="927F2E"/>
                </a:solidFill>
                <a:latin typeface="Times New Roman" pitchFamily="18" charset="0"/>
                <a:cs typeface="Times New Roman" pitchFamily="18" charset="0"/>
              </a:rPr>
              <a:t>Eze_16:52</a:t>
            </a:r>
          </a:p>
          <a:p>
            <a:r>
              <a:rPr lang="en-US" sz="800" b="1" i="1" dirty="0" smtClean="0">
                <a:solidFill>
                  <a:srgbClr val="927F2E"/>
                </a:solidFill>
                <a:latin typeface="Times New Roman" pitchFamily="18" charset="0"/>
                <a:cs typeface="Times New Roman" pitchFamily="18" charset="0"/>
              </a:rPr>
              <a:t>judgment, 1</a:t>
            </a:r>
          </a:p>
          <a:p>
            <a:r>
              <a:rPr lang="en-US" sz="800" i="1" u="sng" dirty="0" smtClean="0">
                <a:solidFill>
                  <a:srgbClr val="927F2E"/>
                </a:solidFill>
                <a:latin typeface="Times New Roman" pitchFamily="18" charset="0"/>
                <a:cs typeface="Times New Roman" pitchFamily="18" charset="0"/>
              </a:rPr>
              <a:t>Psa_106:30</a:t>
            </a:r>
          </a:p>
          <a:p>
            <a:r>
              <a:rPr lang="en-US" sz="800" b="1" i="1" dirty="0" smtClean="0">
                <a:solidFill>
                  <a:srgbClr val="927F2E"/>
                </a:solidFill>
                <a:latin typeface="Times New Roman" pitchFamily="18" charset="0"/>
                <a:cs typeface="Times New Roman" pitchFamily="18" charset="0"/>
              </a:rPr>
              <a:t>supplication, 1</a:t>
            </a:r>
          </a:p>
          <a:p>
            <a:r>
              <a:rPr lang="en-US" sz="800" i="1" u="sng" dirty="0" smtClean="0">
                <a:solidFill>
                  <a:srgbClr val="927F2E"/>
                </a:solidFill>
                <a:latin typeface="Times New Roman" pitchFamily="18" charset="0"/>
                <a:cs typeface="Times New Roman" pitchFamily="18" charset="0"/>
              </a:rPr>
              <a:t>Isa_45:14</a:t>
            </a:r>
          </a:p>
          <a:p>
            <a:r>
              <a:rPr lang="en-US" sz="800" b="1" i="1" dirty="0" smtClean="0">
                <a:solidFill>
                  <a:srgbClr val="927F2E"/>
                </a:solidFill>
                <a:latin typeface="Times New Roman" pitchFamily="18" charset="0"/>
                <a:cs typeface="Times New Roman" pitchFamily="18" charset="0"/>
              </a:rPr>
              <a:t>thought, 1</a:t>
            </a:r>
          </a:p>
          <a:p>
            <a:r>
              <a:rPr lang="en-US" sz="800" i="1" u="sng" dirty="0" smtClean="0">
                <a:solidFill>
                  <a:srgbClr val="927F2E"/>
                </a:solidFill>
                <a:latin typeface="Times New Roman" pitchFamily="18" charset="0"/>
                <a:cs typeface="Times New Roman" pitchFamily="18" charset="0"/>
              </a:rPr>
              <a:t>Gen_48:11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 119:170</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27F2E"/>
                </a:solidFill>
                <a:latin typeface="Times New Roman" pitchFamily="18" charset="0"/>
                <a:cs typeface="Times New Roman" pitchFamily="18" charset="0"/>
              </a:rPr>
              <a:t>Let my supplication come before thee: deliver me according to thy word.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Jeremiah 42:9-10</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And said unto them, Thus </a:t>
            </a:r>
            <a:r>
              <a:rPr lang="en-US" i="1" dirty="0" err="1" smtClean="0">
                <a:solidFill>
                  <a:srgbClr val="927F2E"/>
                </a:solidFill>
                <a:latin typeface="Times New Roman" pitchFamily="18" charset="0"/>
                <a:cs typeface="Times New Roman" pitchFamily="18" charset="0"/>
              </a:rPr>
              <a:t>saith</a:t>
            </a:r>
            <a:r>
              <a:rPr lang="en-US" i="1" dirty="0" smtClean="0">
                <a:solidFill>
                  <a:srgbClr val="927F2E"/>
                </a:solidFill>
                <a:latin typeface="Times New Roman" pitchFamily="18" charset="0"/>
                <a:cs typeface="Times New Roman" pitchFamily="18" charset="0"/>
              </a:rPr>
              <a:t> the LORD, the God of Israel, unto whom ye sent me to present your supplication before him; </a:t>
            </a:r>
          </a:p>
          <a:p>
            <a:r>
              <a:rPr lang="en-US" i="1" dirty="0" smtClean="0">
                <a:solidFill>
                  <a:srgbClr val="927F2E"/>
                </a:solidFill>
                <a:latin typeface="Times New Roman" pitchFamily="18" charset="0"/>
                <a:cs typeface="Times New Roman" pitchFamily="18" charset="0"/>
              </a:rPr>
              <a:t>If ye will still abide in this land, then will I build you, and not pull [you] down, and I will plant you, and not pluck [you] up: for I repent me of the evil that I have done unto you.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Daniel 9:20-21</a:t>
            </a:r>
            <a:endParaRPr lang="en-US" dirty="0"/>
          </a:p>
        </p:txBody>
      </p:sp>
      <p:sp>
        <p:nvSpPr>
          <p:cNvPr id="3" name="Content Placeholder 2"/>
          <p:cNvSpPr>
            <a:spLocks noGrp="1"/>
          </p:cNvSpPr>
          <p:nvPr>
            <p:ph idx="1"/>
          </p:nvPr>
        </p:nvSpPr>
        <p:spPr/>
        <p:txBody>
          <a:bodyPr/>
          <a:lstStyle/>
          <a:p>
            <a:r>
              <a:rPr lang="en-US" sz="2800" i="1" dirty="0" smtClean="0">
                <a:solidFill>
                  <a:srgbClr val="927F2E"/>
                </a:solidFill>
                <a:latin typeface="Times New Roman" pitchFamily="18" charset="0"/>
                <a:cs typeface="Times New Roman" pitchFamily="18" charset="0"/>
              </a:rPr>
              <a:t>And whiles I [was] speaking, and praying, and confessing my sin and the sin of my people Israel, and presenting my supplication before the LORD my God for the holy mountain of my God; </a:t>
            </a:r>
          </a:p>
          <a:p>
            <a:r>
              <a:rPr lang="en-US" sz="2800" i="1" dirty="0" smtClean="0">
                <a:solidFill>
                  <a:srgbClr val="927F2E"/>
                </a:solidFill>
                <a:latin typeface="Times New Roman" pitchFamily="18" charset="0"/>
                <a:cs typeface="Times New Roman" pitchFamily="18" charset="0"/>
              </a:rPr>
              <a:t>Yea, whiles I [was] speaking in prayer, even the man Gabriel, whom I had seen in the vision at the beginning, being caused to fly swiftly, touched me about the time of the evening oblation.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i="1" dirty="0" smtClean="0">
                <a:solidFill>
                  <a:srgbClr val="927F2E"/>
                </a:solidFill>
                <a:latin typeface="Times New Roman" pitchFamily="18" charset="0"/>
                <a:cs typeface="Times New Roman" pitchFamily="18" charset="0"/>
              </a:rPr>
              <a:t>Brown-Driver-Brigg’s Hebrew Definitions</a:t>
            </a:r>
            <a:endParaRPr lang="en-US" sz="32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b="1" i="1" dirty="0" smtClean="0">
                <a:solidFill>
                  <a:srgbClr val="927F2E"/>
                </a:solidFill>
                <a:latin typeface="Times New Roman" pitchFamily="18" charset="0"/>
                <a:cs typeface="Times New Roman" pitchFamily="18" charset="0"/>
              </a:rPr>
              <a:t>H8467</a:t>
            </a:r>
          </a:p>
          <a:p>
            <a:r>
              <a:rPr lang="he-IL" sz="2400" i="1" dirty="0" smtClean="0">
                <a:solidFill>
                  <a:srgbClr val="927F2E"/>
                </a:solidFill>
                <a:latin typeface="Times New Roman" pitchFamily="18" charset="0"/>
                <a:cs typeface="Times New Roman" pitchFamily="18" charset="0"/>
              </a:rPr>
              <a:t>תּחנּה</a:t>
            </a:r>
            <a:endParaRPr lang="en-US" sz="2400" i="1" dirty="0" smtClean="0">
              <a:solidFill>
                <a:srgbClr val="927F2E"/>
              </a:solidFill>
              <a:latin typeface="Times New Roman" pitchFamily="18" charset="0"/>
              <a:cs typeface="Times New Roman" pitchFamily="18" charset="0"/>
            </a:endParaRPr>
          </a:p>
          <a:p>
            <a:r>
              <a:rPr lang="en-US" sz="2400" i="1" dirty="0" err="1" smtClean="0">
                <a:solidFill>
                  <a:srgbClr val="927F2E"/>
                </a:solidFill>
                <a:latin typeface="Times New Roman" pitchFamily="18" charset="0"/>
                <a:cs typeface="Times New Roman" pitchFamily="18" charset="0"/>
              </a:rPr>
              <a:t>techinnâh</a:t>
            </a:r>
            <a:endParaRPr lang="en-US" sz="2400" i="1" dirty="0" smtClean="0">
              <a:solidFill>
                <a:srgbClr val="927F2E"/>
              </a:solidFill>
              <a:latin typeface="Times New Roman" pitchFamily="18" charset="0"/>
              <a:cs typeface="Times New Roman" pitchFamily="18" charset="0"/>
            </a:endParaRPr>
          </a:p>
          <a:p>
            <a:r>
              <a:rPr lang="en-US" sz="2400" b="1" i="1" dirty="0" smtClean="0">
                <a:solidFill>
                  <a:srgbClr val="927F2E"/>
                </a:solidFill>
                <a:latin typeface="Times New Roman" pitchFamily="18" charset="0"/>
                <a:cs typeface="Times New Roman" pitchFamily="18" charset="0"/>
              </a:rPr>
              <a:t>BDB Definition:</a:t>
            </a:r>
          </a:p>
          <a:p>
            <a:r>
              <a:rPr lang="en-US" sz="2400" i="1" dirty="0" smtClean="0">
                <a:solidFill>
                  <a:srgbClr val="927F2E"/>
                </a:solidFill>
                <a:latin typeface="Times New Roman" pitchFamily="18" charset="0"/>
                <a:cs typeface="Times New Roman" pitchFamily="18" charset="0"/>
              </a:rPr>
              <a:t>1) </a:t>
            </a:r>
            <a:r>
              <a:rPr lang="en-US" sz="2400" i="1" dirty="0" err="1" smtClean="0">
                <a:solidFill>
                  <a:srgbClr val="927F2E"/>
                </a:solidFill>
                <a:latin typeface="Times New Roman" pitchFamily="18" charset="0"/>
                <a:cs typeface="Times New Roman" pitchFamily="18" charset="0"/>
              </a:rPr>
              <a:t>favour</a:t>
            </a:r>
            <a:r>
              <a:rPr lang="en-US" sz="2400" i="1" dirty="0" smtClean="0">
                <a:solidFill>
                  <a:srgbClr val="927F2E"/>
                </a:solidFill>
                <a:latin typeface="Times New Roman" pitchFamily="18" charset="0"/>
                <a:cs typeface="Times New Roman" pitchFamily="18" charset="0"/>
              </a:rPr>
              <a:t>, supplication, supplication for </a:t>
            </a:r>
            <a:r>
              <a:rPr lang="en-US" sz="2400" i="1" dirty="0" err="1" smtClean="0">
                <a:solidFill>
                  <a:srgbClr val="927F2E"/>
                </a:solidFill>
                <a:latin typeface="Times New Roman" pitchFamily="18" charset="0"/>
                <a:cs typeface="Times New Roman" pitchFamily="18" charset="0"/>
              </a:rPr>
              <a:t>favour</a:t>
            </a:r>
            <a:endParaRPr lang="en-US" sz="2400" i="1" dirty="0" smtClean="0">
              <a:solidFill>
                <a:srgbClr val="927F2E"/>
              </a:solidFill>
              <a:latin typeface="Times New Roman" pitchFamily="18" charset="0"/>
              <a:cs typeface="Times New Roman" pitchFamily="18" charset="0"/>
            </a:endParaRPr>
          </a:p>
          <a:p>
            <a:r>
              <a:rPr lang="en-US" sz="2400" i="1" dirty="0" smtClean="0">
                <a:solidFill>
                  <a:srgbClr val="927F2E"/>
                </a:solidFill>
                <a:latin typeface="Times New Roman" pitchFamily="18" charset="0"/>
                <a:cs typeface="Times New Roman" pitchFamily="18" charset="0"/>
              </a:rPr>
              <a:t>1a) </a:t>
            </a:r>
            <a:r>
              <a:rPr lang="en-US" sz="2400" i="1" dirty="0" err="1" smtClean="0">
                <a:solidFill>
                  <a:srgbClr val="927F2E"/>
                </a:solidFill>
                <a:latin typeface="Times New Roman" pitchFamily="18" charset="0"/>
                <a:cs typeface="Times New Roman" pitchFamily="18" charset="0"/>
              </a:rPr>
              <a:t>favour</a:t>
            </a:r>
            <a:endParaRPr lang="en-US" sz="2400" i="1" dirty="0" smtClean="0">
              <a:solidFill>
                <a:srgbClr val="927F2E"/>
              </a:solidFill>
              <a:latin typeface="Times New Roman" pitchFamily="18" charset="0"/>
              <a:cs typeface="Times New Roman" pitchFamily="18" charset="0"/>
            </a:endParaRPr>
          </a:p>
          <a:p>
            <a:r>
              <a:rPr lang="en-US" sz="2400" i="1" dirty="0" smtClean="0">
                <a:solidFill>
                  <a:srgbClr val="927F2E"/>
                </a:solidFill>
                <a:latin typeface="Times New Roman" pitchFamily="18" charset="0"/>
                <a:cs typeface="Times New Roman" pitchFamily="18" charset="0"/>
              </a:rPr>
              <a:t>1b) supplication for </a:t>
            </a:r>
            <a:r>
              <a:rPr lang="en-US" sz="2400" i="1" dirty="0" err="1" smtClean="0">
                <a:solidFill>
                  <a:srgbClr val="927F2E"/>
                </a:solidFill>
                <a:latin typeface="Times New Roman" pitchFamily="18" charset="0"/>
                <a:cs typeface="Times New Roman" pitchFamily="18" charset="0"/>
              </a:rPr>
              <a:t>favour</a:t>
            </a:r>
            <a:endParaRPr lang="en-US" sz="2400" i="1" dirty="0" smtClean="0">
              <a:solidFill>
                <a:srgbClr val="927F2E"/>
              </a:solidFill>
              <a:latin typeface="Times New Roman" pitchFamily="18" charset="0"/>
              <a:cs typeface="Times New Roman" pitchFamily="18" charset="0"/>
            </a:endParaRPr>
          </a:p>
          <a:p>
            <a:r>
              <a:rPr lang="en-US" sz="2400" b="1" i="1" dirty="0" smtClean="0">
                <a:solidFill>
                  <a:srgbClr val="927F2E"/>
                </a:solidFill>
                <a:latin typeface="Times New Roman" pitchFamily="18" charset="0"/>
                <a:cs typeface="Times New Roman" pitchFamily="18" charset="0"/>
              </a:rPr>
              <a:t>Part of Speech: noun feminine</a:t>
            </a:r>
          </a:p>
          <a:p>
            <a:r>
              <a:rPr lang="en-US" sz="2400" b="1" i="1" dirty="0" smtClean="0">
                <a:solidFill>
                  <a:srgbClr val="927F2E"/>
                </a:solidFill>
                <a:latin typeface="Times New Roman" pitchFamily="18" charset="0"/>
                <a:cs typeface="Times New Roman" pitchFamily="18" charset="0"/>
              </a:rPr>
              <a:t>A Related Word by BDB/Strong’s Number: from H2603</a:t>
            </a:r>
          </a:p>
          <a:p>
            <a:r>
              <a:rPr lang="en-US" sz="2400" b="1" i="1" dirty="0" smtClean="0">
                <a:solidFill>
                  <a:srgbClr val="927F2E"/>
                </a:solidFill>
                <a:latin typeface="Times New Roman" pitchFamily="18" charset="0"/>
                <a:cs typeface="Times New Roman" pitchFamily="18" charset="0"/>
              </a:rPr>
              <a:t>Same Word by TWOT Number: 694f</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a:solidFill>
                  <a:srgbClr val="927F2E"/>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927F2E"/>
                </a:solidFill>
                <a:latin typeface="Times New Roman" pitchFamily="18" charset="0"/>
                <a:cs typeface="Times New Roman" pitchFamily="18" charset="0"/>
              </a:rPr>
              <a:t>Eph 6:10  Finally, my brethren, be strong in the Lord, and in the power of his might. </a:t>
            </a:r>
          </a:p>
          <a:p>
            <a:r>
              <a:rPr lang="en-US" sz="2400" i="1" dirty="0">
                <a:solidFill>
                  <a:srgbClr val="927F2E"/>
                </a:solidFill>
                <a:latin typeface="Times New Roman" pitchFamily="18" charset="0"/>
                <a:cs typeface="Times New Roman" pitchFamily="18" charset="0"/>
              </a:rPr>
              <a:t>Eph 6:11  Put on the whole </a:t>
            </a:r>
            <a:r>
              <a:rPr lang="en-US" sz="2400" i="1" dirty="0" err="1">
                <a:solidFill>
                  <a:srgbClr val="927F2E"/>
                </a:solidFill>
                <a:latin typeface="Times New Roman" pitchFamily="18" charset="0"/>
                <a:cs typeface="Times New Roman" pitchFamily="18" charset="0"/>
              </a:rPr>
              <a:t>armour</a:t>
            </a:r>
            <a:r>
              <a:rPr lang="en-US" sz="2400" i="1" dirty="0">
                <a:solidFill>
                  <a:srgbClr val="927F2E"/>
                </a:solidFill>
                <a:latin typeface="Times New Roman" pitchFamily="18" charset="0"/>
                <a:cs typeface="Times New Roman" pitchFamily="18" charset="0"/>
              </a:rPr>
              <a:t> of God, that ye may be able to stand against the wiles of the devil. </a:t>
            </a:r>
          </a:p>
          <a:p>
            <a:r>
              <a:rPr lang="en-US" sz="2400" i="1" dirty="0">
                <a:solidFill>
                  <a:srgbClr val="927F2E"/>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927F2E"/>
                </a:solidFill>
                <a:latin typeface="Times New Roman" pitchFamily="18" charset="0"/>
                <a:cs typeface="Times New Roman" pitchFamily="18" charset="0"/>
              </a:rPr>
              <a:t>Eph 6:13  Wherefore take unto you the whole </a:t>
            </a:r>
            <a:r>
              <a:rPr lang="en-US" sz="2400" i="1" dirty="0" err="1">
                <a:solidFill>
                  <a:srgbClr val="927F2E"/>
                </a:solidFill>
                <a:latin typeface="Times New Roman" pitchFamily="18" charset="0"/>
                <a:cs typeface="Times New Roman" pitchFamily="18" charset="0"/>
              </a:rPr>
              <a:t>armour</a:t>
            </a:r>
            <a:r>
              <a:rPr lang="en-US" sz="2400" i="1" dirty="0">
                <a:solidFill>
                  <a:srgbClr val="927F2E"/>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Strong’s Hebrew and Greek Dictionaries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i="1" dirty="0" smtClean="0">
                <a:solidFill>
                  <a:srgbClr val="927F2E"/>
                </a:solidFill>
                <a:latin typeface="Times New Roman" pitchFamily="18" charset="0"/>
                <a:cs typeface="Times New Roman" pitchFamily="18" charset="0"/>
              </a:rPr>
              <a:t>H8467</a:t>
            </a:r>
          </a:p>
          <a:p>
            <a:r>
              <a:rPr lang="he-IL" i="1" dirty="0" smtClean="0">
                <a:solidFill>
                  <a:srgbClr val="927F2E"/>
                </a:solidFill>
                <a:latin typeface="Times New Roman" pitchFamily="18" charset="0"/>
                <a:cs typeface="Times New Roman" pitchFamily="18" charset="0"/>
              </a:rPr>
              <a:t>תּחנּה</a:t>
            </a:r>
            <a:endParaRPr lang="en-US" i="1" dirty="0" smtClean="0">
              <a:solidFill>
                <a:srgbClr val="927F2E"/>
              </a:solidFill>
              <a:latin typeface="Times New Roman" pitchFamily="18" charset="0"/>
              <a:cs typeface="Times New Roman" pitchFamily="18" charset="0"/>
            </a:endParaRPr>
          </a:p>
          <a:p>
            <a:r>
              <a:rPr lang="en-US" i="1" dirty="0" err="1" smtClean="0">
                <a:solidFill>
                  <a:srgbClr val="927F2E"/>
                </a:solidFill>
                <a:latin typeface="Times New Roman" pitchFamily="18" charset="0"/>
                <a:cs typeface="Times New Roman" pitchFamily="18" charset="0"/>
              </a:rPr>
              <a:t>t</a:t>
            </a:r>
            <a:r>
              <a:rPr lang="en-US" i="1" baseline="30000" dirty="0" err="1" smtClean="0">
                <a:solidFill>
                  <a:srgbClr val="927F2E"/>
                </a:solidFill>
                <a:latin typeface="Times New Roman" pitchFamily="18" charset="0"/>
                <a:cs typeface="Times New Roman" pitchFamily="18" charset="0"/>
              </a:rPr>
              <a:t>e</a:t>
            </a:r>
            <a:r>
              <a:rPr lang="en-US" i="1" dirty="0" err="1" smtClean="0">
                <a:solidFill>
                  <a:srgbClr val="927F2E"/>
                </a:solidFill>
                <a:latin typeface="Times New Roman" pitchFamily="18" charset="0"/>
                <a:cs typeface="Times New Roman" pitchFamily="18" charset="0"/>
              </a:rPr>
              <a:t>chinnâh</a:t>
            </a:r>
            <a:endParaRPr lang="en-US" i="1" dirty="0" smtClean="0">
              <a:solidFill>
                <a:srgbClr val="927F2E"/>
              </a:solidFill>
              <a:latin typeface="Times New Roman" pitchFamily="18" charset="0"/>
              <a:cs typeface="Times New Roman" pitchFamily="18" charset="0"/>
            </a:endParaRPr>
          </a:p>
          <a:p>
            <a:r>
              <a:rPr lang="en-US" i="1" dirty="0" err="1" smtClean="0">
                <a:solidFill>
                  <a:srgbClr val="927F2E"/>
                </a:solidFill>
                <a:latin typeface="Times New Roman" pitchFamily="18" charset="0"/>
                <a:cs typeface="Times New Roman" pitchFamily="18" charset="0"/>
              </a:rPr>
              <a:t>tekh</a:t>
            </a:r>
            <a:r>
              <a:rPr lang="en-US" i="1" dirty="0" smtClean="0">
                <a:solidFill>
                  <a:srgbClr val="927F2E"/>
                </a:solidFill>
                <a:latin typeface="Times New Roman" pitchFamily="18" charset="0"/>
                <a:cs typeface="Times New Roman" pitchFamily="18" charset="0"/>
              </a:rPr>
              <a:t>-in-</a:t>
            </a:r>
            <a:r>
              <a:rPr lang="en-US" i="1" dirty="0" err="1" smtClean="0">
                <a:solidFill>
                  <a:srgbClr val="927F2E"/>
                </a:solidFill>
                <a:latin typeface="Times New Roman" pitchFamily="18" charset="0"/>
                <a:cs typeface="Times New Roman" pitchFamily="18" charset="0"/>
              </a:rPr>
              <a:t>naw</a:t>
            </a:r>
            <a:r>
              <a:rPr lang="en-US" i="1" dirty="0" smtClean="0">
                <a:solidFill>
                  <a:srgbClr val="927F2E"/>
                </a:solidFill>
                <a:latin typeface="Times New Roman" pitchFamily="18" charset="0"/>
                <a:cs typeface="Times New Roman" pitchFamily="18" charset="0"/>
              </a:rPr>
              <a:t>'</a:t>
            </a:r>
          </a:p>
          <a:p>
            <a:r>
              <a:rPr lang="en-US" i="1" dirty="0" smtClean="0">
                <a:solidFill>
                  <a:srgbClr val="927F2E"/>
                </a:solidFill>
                <a:latin typeface="Times New Roman" pitchFamily="18" charset="0"/>
                <a:cs typeface="Times New Roman" pitchFamily="18" charset="0"/>
              </a:rPr>
              <a:t>From H2603; graciousness; causatively entreaty: - </a:t>
            </a:r>
            <a:r>
              <a:rPr lang="en-US" i="1" dirty="0" err="1" smtClean="0">
                <a:solidFill>
                  <a:srgbClr val="927F2E"/>
                </a:solidFill>
                <a:latin typeface="Times New Roman" pitchFamily="18" charset="0"/>
                <a:cs typeface="Times New Roman" pitchFamily="18" charset="0"/>
              </a:rPr>
              <a:t>favour</a:t>
            </a:r>
            <a:r>
              <a:rPr lang="en-US" i="1" dirty="0" smtClean="0">
                <a:solidFill>
                  <a:srgbClr val="927F2E"/>
                </a:solidFill>
                <a:latin typeface="Times New Roman" pitchFamily="18" charset="0"/>
                <a:cs typeface="Times New Roman" pitchFamily="18" charset="0"/>
              </a:rPr>
              <a:t>, grace, supplication.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a:t>
            </a:r>
            <a:endParaRPr lang="en-US"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800" b="1" i="1" dirty="0" smtClean="0">
                <a:solidFill>
                  <a:srgbClr val="927F2E"/>
                </a:solidFill>
                <a:latin typeface="Times New Roman" pitchFamily="18" charset="0"/>
                <a:cs typeface="Times New Roman" pitchFamily="18" charset="0"/>
              </a:rPr>
              <a:t>H8467</a:t>
            </a:r>
          </a:p>
          <a:p>
            <a:r>
              <a:rPr lang="he-IL" sz="1800" i="1" dirty="0" smtClean="0">
                <a:solidFill>
                  <a:srgbClr val="927F2E"/>
                </a:solidFill>
                <a:latin typeface="Times New Roman" pitchFamily="18" charset="0"/>
                <a:cs typeface="Times New Roman" pitchFamily="18" charset="0"/>
              </a:rPr>
              <a:t>תּחנּה</a:t>
            </a:r>
            <a:endParaRPr lang="en-US" sz="1800" i="1" dirty="0" smtClean="0">
              <a:solidFill>
                <a:srgbClr val="927F2E"/>
              </a:solidFill>
              <a:latin typeface="Times New Roman" pitchFamily="18" charset="0"/>
              <a:cs typeface="Times New Roman" pitchFamily="18" charset="0"/>
            </a:endParaRPr>
          </a:p>
          <a:p>
            <a:r>
              <a:rPr lang="en-US" sz="1800" i="1" dirty="0" err="1" smtClean="0">
                <a:solidFill>
                  <a:srgbClr val="927F2E"/>
                </a:solidFill>
                <a:latin typeface="Times New Roman" pitchFamily="18" charset="0"/>
                <a:cs typeface="Times New Roman" pitchFamily="18" charset="0"/>
              </a:rPr>
              <a:t>techinnâh</a:t>
            </a:r>
            <a:endParaRPr lang="en-US" sz="1800" i="1" dirty="0" smtClean="0">
              <a:solidFill>
                <a:srgbClr val="927F2E"/>
              </a:solidFill>
              <a:latin typeface="Times New Roman" pitchFamily="18" charset="0"/>
              <a:cs typeface="Times New Roman" pitchFamily="18" charset="0"/>
            </a:endParaRPr>
          </a:p>
          <a:p>
            <a:r>
              <a:rPr lang="en-US" sz="1800" b="1" i="1" dirty="0" smtClean="0">
                <a:solidFill>
                  <a:srgbClr val="927F2E"/>
                </a:solidFill>
                <a:latin typeface="Times New Roman" pitchFamily="18" charset="0"/>
                <a:cs typeface="Times New Roman" pitchFamily="18" charset="0"/>
              </a:rPr>
              <a:t>Total KJV Occurrences: 25</a:t>
            </a:r>
          </a:p>
          <a:p>
            <a:r>
              <a:rPr lang="en-US" sz="1800" b="1" i="1" dirty="0" smtClean="0">
                <a:solidFill>
                  <a:srgbClr val="927F2E"/>
                </a:solidFill>
                <a:latin typeface="Times New Roman" pitchFamily="18" charset="0"/>
                <a:cs typeface="Times New Roman" pitchFamily="18" charset="0"/>
              </a:rPr>
              <a:t>supplication, 22</a:t>
            </a:r>
          </a:p>
          <a:p>
            <a:r>
              <a:rPr lang="nb-NO" sz="1800" i="1" u="sng" dirty="0" smtClean="0">
                <a:solidFill>
                  <a:srgbClr val="927F2E"/>
                </a:solidFill>
                <a:latin typeface="Times New Roman" pitchFamily="18" charset="0"/>
                <a:cs typeface="Times New Roman" pitchFamily="18" charset="0"/>
              </a:rPr>
              <a:t>1Ki_8:28, 1Ki_8:30, 1Ki_8:38, 1Ki_8:45, 1Ki_8:49, 1Ki_8:52 (2), 1Ki_8:54, 1Ki_9:3, 2Ch_6:19, 2Ch_6:29, 2Ch_6:35, 2Ch_33:13, Psa_6:9, Psa_55:1, Psa_119:170, Jer_36:7, Jer_37:20, Jer_38:26, Jer_42:2, Jer_42:9, Dan_9:20</a:t>
            </a:r>
          </a:p>
          <a:p>
            <a:r>
              <a:rPr lang="en-US" sz="1800" b="1" i="1" dirty="0" err="1" smtClean="0">
                <a:solidFill>
                  <a:srgbClr val="927F2E"/>
                </a:solidFill>
                <a:latin typeface="Times New Roman" pitchFamily="18" charset="0"/>
                <a:cs typeface="Times New Roman" pitchFamily="18" charset="0"/>
              </a:rPr>
              <a:t>favour</a:t>
            </a:r>
            <a:r>
              <a:rPr lang="en-US" sz="1800" b="1" i="1" dirty="0" smtClean="0">
                <a:solidFill>
                  <a:srgbClr val="927F2E"/>
                </a:solidFill>
                <a:latin typeface="Times New Roman" pitchFamily="18" charset="0"/>
                <a:cs typeface="Times New Roman" pitchFamily="18" charset="0"/>
              </a:rPr>
              <a:t>, 1</a:t>
            </a:r>
          </a:p>
          <a:p>
            <a:r>
              <a:rPr lang="en-US" sz="1800" i="1" u="sng" dirty="0" smtClean="0">
                <a:solidFill>
                  <a:srgbClr val="927F2E"/>
                </a:solidFill>
                <a:latin typeface="Times New Roman" pitchFamily="18" charset="0"/>
                <a:cs typeface="Times New Roman" pitchFamily="18" charset="0"/>
              </a:rPr>
              <a:t>Jos_11:20 (2)</a:t>
            </a:r>
          </a:p>
          <a:p>
            <a:r>
              <a:rPr lang="en-US" sz="1800" b="1" i="1" dirty="0" smtClean="0">
                <a:solidFill>
                  <a:srgbClr val="927F2E"/>
                </a:solidFill>
                <a:latin typeface="Times New Roman" pitchFamily="18" charset="0"/>
                <a:cs typeface="Times New Roman" pitchFamily="18" charset="0"/>
              </a:rPr>
              <a:t>grace, 1</a:t>
            </a:r>
          </a:p>
          <a:p>
            <a:r>
              <a:rPr lang="en-US" sz="1800" i="1" u="sng" dirty="0" smtClean="0">
                <a:solidFill>
                  <a:srgbClr val="927F2E"/>
                </a:solidFill>
                <a:latin typeface="Times New Roman" pitchFamily="18" charset="0"/>
                <a:cs typeface="Times New Roman" pitchFamily="18" charset="0"/>
              </a:rPr>
              <a:t>Ezr_9:8</a:t>
            </a:r>
          </a:p>
          <a:p>
            <a:r>
              <a:rPr lang="en-US" sz="1800" b="1" i="1" dirty="0" smtClean="0">
                <a:solidFill>
                  <a:srgbClr val="927F2E"/>
                </a:solidFill>
                <a:latin typeface="Times New Roman" pitchFamily="18" charset="0"/>
                <a:cs typeface="Times New Roman" pitchFamily="18" charset="0"/>
              </a:rPr>
              <a:t>supplications, 1</a:t>
            </a:r>
          </a:p>
          <a:p>
            <a:r>
              <a:rPr lang="en-US" sz="1800" i="1" u="sng" dirty="0" smtClean="0">
                <a:solidFill>
                  <a:srgbClr val="927F2E"/>
                </a:solidFill>
                <a:latin typeface="Times New Roman" pitchFamily="18" charset="0"/>
                <a:cs typeface="Times New Roman" pitchFamily="18" charset="0"/>
              </a:rPr>
              <a:t>2Ch_6:39</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II Chronicles 6:21</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927F2E"/>
                </a:solidFill>
                <a:latin typeface="Times New Roman" pitchFamily="18" charset="0"/>
                <a:cs typeface="Times New Roman" pitchFamily="18" charset="0"/>
              </a:rPr>
              <a:t>Hearken therefore unto the supplications of thy servant, and of thy people Israel, which they shall make toward this place: hear thou from thy dwelling place, [even] from heaven; and when thou </a:t>
            </a:r>
            <a:r>
              <a:rPr lang="en-US" i="1" dirty="0" err="1" smtClean="0">
                <a:solidFill>
                  <a:srgbClr val="927F2E"/>
                </a:solidFill>
                <a:latin typeface="Times New Roman" pitchFamily="18" charset="0"/>
                <a:cs typeface="Times New Roman" pitchFamily="18" charset="0"/>
              </a:rPr>
              <a:t>hearest</a:t>
            </a:r>
            <a:r>
              <a:rPr lang="en-US" i="1" dirty="0" smtClean="0">
                <a:solidFill>
                  <a:srgbClr val="927F2E"/>
                </a:solidFill>
                <a:latin typeface="Times New Roman" pitchFamily="18" charset="0"/>
                <a:cs typeface="Times New Roman" pitchFamily="18" charset="0"/>
              </a:rPr>
              <a:t>, forgive.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 6:9</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927F2E"/>
                </a:solidFill>
                <a:latin typeface="Times New Roman" pitchFamily="18" charset="0"/>
                <a:cs typeface="Times New Roman" pitchFamily="18" charset="0"/>
              </a:rPr>
              <a:t>The LORD hath heard my supplication; the LORD will receive my prayer.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 28:1-3</a:t>
            </a:r>
            <a:endParaRPr lang="en-US" dirty="0"/>
          </a:p>
        </p:txBody>
      </p:sp>
      <p:sp>
        <p:nvSpPr>
          <p:cNvPr id="3" name="Content Placeholder 2"/>
          <p:cNvSpPr>
            <a:spLocks noGrp="1"/>
          </p:cNvSpPr>
          <p:nvPr>
            <p:ph idx="1"/>
          </p:nvPr>
        </p:nvSpPr>
        <p:spPr/>
        <p:txBody>
          <a:bodyPr/>
          <a:lstStyle/>
          <a:p>
            <a:r>
              <a:rPr lang="en-US" sz="3000" i="1" dirty="0" smtClean="0">
                <a:solidFill>
                  <a:srgbClr val="927F2E"/>
                </a:solidFill>
                <a:latin typeface="Times New Roman" pitchFamily="18" charset="0"/>
                <a:cs typeface="Times New Roman" pitchFamily="18" charset="0"/>
              </a:rPr>
              <a:t>&lt;[A Psalm] of David.&gt; Unto thee will I cry, O LORD my rock; be not silent to me: lest, [if] thou be silent to me, I become like them that go down into the pit. </a:t>
            </a:r>
          </a:p>
          <a:p>
            <a:r>
              <a:rPr lang="en-US" sz="3000" i="1" dirty="0" smtClean="0">
                <a:solidFill>
                  <a:srgbClr val="927F2E"/>
                </a:solidFill>
                <a:latin typeface="Times New Roman" pitchFamily="18" charset="0"/>
                <a:cs typeface="Times New Roman" pitchFamily="18" charset="0"/>
              </a:rPr>
              <a:t>Hear the voice of my supplications, when I cry unto thee, when I lift up my hands toward thy holy oracle. </a:t>
            </a:r>
          </a:p>
          <a:p>
            <a:r>
              <a:rPr lang="en-US" sz="3000" i="1" dirty="0" smtClean="0">
                <a:solidFill>
                  <a:srgbClr val="927F2E"/>
                </a:solidFill>
                <a:latin typeface="Times New Roman" pitchFamily="18" charset="0"/>
                <a:cs typeface="Times New Roman" pitchFamily="18" charset="0"/>
              </a:rPr>
              <a:t>Draw me not away with the wicked, and with the workers of iniquity, which speak peace to their </a:t>
            </a:r>
            <a:r>
              <a:rPr lang="en-US" sz="3000" i="1" dirty="0" err="1" smtClean="0">
                <a:solidFill>
                  <a:srgbClr val="927F2E"/>
                </a:solidFill>
                <a:latin typeface="Times New Roman" pitchFamily="18" charset="0"/>
                <a:cs typeface="Times New Roman" pitchFamily="18" charset="0"/>
              </a:rPr>
              <a:t>neighbours</a:t>
            </a:r>
            <a:r>
              <a:rPr lang="en-US" sz="3000" i="1" dirty="0" smtClean="0">
                <a:solidFill>
                  <a:srgbClr val="927F2E"/>
                </a:solidFill>
                <a:latin typeface="Times New Roman" pitchFamily="18" charset="0"/>
                <a:cs typeface="Times New Roman" pitchFamily="18" charset="0"/>
              </a:rPr>
              <a:t>, but mischief [is] in their hearts.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 28:6</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rgbClr val="927F2E"/>
                </a:solidFill>
                <a:latin typeface="Times New Roman" pitchFamily="18" charset="0"/>
                <a:cs typeface="Times New Roman" pitchFamily="18" charset="0"/>
              </a:rPr>
              <a:t>Blessed [be] the LORD, because he hath heard the voice of my supplications.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Psalm 116:1-2</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27F2E"/>
                </a:solidFill>
                <a:latin typeface="Times New Roman" pitchFamily="18" charset="0"/>
                <a:cs typeface="Times New Roman" pitchFamily="18" charset="0"/>
              </a:rPr>
              <a:t>I love the LORD, because he hath heard my voice [and] my supplications. </a:t>
            </a:r>
          </a:p>
          <a:p>
            <a:r>
              <a:rPr lang="en-US" i="1" dirty="0" smtClean="0">
                <a:solidFill>
                  <a:srgbClr val="927F2E"/>
                </a:solidFill>
                <a:latin typeface="Times New Roman" pitchFamily="18" charset="0"/>
                <a:cs typeface="Times New Roman" pitchFamily="18" charset="0"/>
              </a:rPr>
              <a:t>Because he hath inclined his ear unto me, therefore will I call upon [him] as long as I live.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err="1" smtClean="0">
                <a:solidFill>
                  <a:srgbClr val="927F2E"/>
                </a:solidFill>
                <a:latin typeface="Times New Roman" pitchFamily="18" charset="0"/>
                <a:cs typeface="Times New Roman" pitchFamily="18" charset="0"/>
              </a:rPr>
              <a:t>Psa</a:t>
            </a:r>
            <a:r>
              <a:rPr lang="en-US" i="1" dirty="0" smtClean="0">
                <a:solidFill>
                  <a:srgbClr val="927F2E"/>
                </a:solidFill>
                <a:latin typeface="Times New Roman" pitchFamily="18" charset="0"/>
                <a:cs typeface="Times New Roman" pitchFamily="18" charset="0"/>
              </a:rPr>
              <a:t> 130:1  &lt;A Song of degrees.&gt; Out of the depths have I cried unto thee, O LORD. </a:t>
            </a:r>
          </a:p>
          <a:p>
            <a:r>
              <a:rPr lang="en-US" i="1" dirty="0" err="1" smtClean="0">
                <a:solidFill>
                  <a:srgbClr val="927F2E"/>
                </a:solidFill>
                <a:latin typeface="Times New Roman" pitchFamily="18" charset="0"/>
                <a:cs typeface="Times New Roman" pitchFamily="18" charset="0"/>
              </a:rPr>
              <a:t>Psa</a:t>
            </a:r>
            <a:r>
              <a:rPr lang="en-US" i="1" dirty="0" smtClean="0">
                <a:solidFill>
                  <a:srgbClr val="927F2E"/>
                </a:solidFill>
                <a:latin typeface="Times New Roman" pitchFamily="18" charset="0"/>
                <a:cs typeface="Times New Roman" pitchFamily="18" charset="0"/>
              </a:rPr>
              <a:t> 130:2  Lord, hear my voice: let </a:t>
            </a:r>
            <a:r>
              <a:rPr lang="en-US" i="1" dirty="0" err="1" smtClean="0">
                <a:solidFill>
                  <a:srgbClr val="927F2E"/>
                </a:solidFill>
                <a:latin typeface="Times New Roman" pitchFamily="18" charset="0"/>
                <a:cs typeface="Times New Roman" pitchFamily="18" charset="0"/>
              </a:rPr>
              <a:t>thine</a:t>
            </a:r>
            <a:r>
              <a:rPr lang="en-US" i="1" dirty="0" smtClean="0">
                <a:solidFill>
                  <a:srgbClr val="927F2E"/>
                </a:solidFill>
                <a:latin typeface="Times New Roman" pitchFamily="18" charset="0"/>
                <a:cs typeface="Times New Roman" pitchFamily="18" charset="0"/>
              </a:rPr>
              <a:t> ears be attentive to the voice of my supplications. </a:t>
            </a:r>
          </a:p>
          <a:p>
            <a:r>
              <a:rPr lang="en-US" i="1" dirty="0" err="1" smtClean="0">
                <a:solidFill>
                  <a:srgbClr val="927F2E"/>
                </a:solidFill>
                <a:latin typeface="Times New Roman" pitchFamily="18" charset="0"/>
                <a:cs typeface="Times New Roman" pitchFamily="18" charset="0"/>
              </a:rPr>
              <a:t>Psa</a:t>
            </a:r>
            <a:r>
              <a:rPr lang="en-US" i="1" dirty="0" smtClean="0">
                <a:solidFill>
                  <a:srgbClr val="927F2E"/>
                </a:solidFill>
                <a:latin typeface="Times New Roman" pitchFamily="18" charset="0"/>
                <a:cs typeface="Times New Roman" pitchFamily="18" charset="0"/>
              </a:rPr>
              <a:t> 130:3  If thou, LORD, </a:t>
            </a:r>
            <a:r>
              <a:rPr lang="en-US" i="1" dirty="0" err="1" smtClean="0">
                <a:solidFill>
                  <a:srgbClr val="927F2E"/>
                </a:solidFill>
                <a:latin typeface="Times New Roman" pitchFamily="18" charset="0"/>
                <a:cs typeface="Times New Roman" pitchFamily="18" charset="0"/>
              </a:rPr>
              <a:t>shouldest</a:t>
            </a:r>
            <a:r>
              <a:rPr lang="en-US" i="1" dirty="0" smtClean="0">
                <a:solidFill>
                  <a:srgbClr val="927F2E"/>
                </a:solidFill>
                <a:latin typeface="Times New Roman" pitchFamily="18" charset="0"/>
                <a:cs typeface="Times New Roman" pitchFamily="18" charset="0"/>
              </a:rPr>
              <a:t> mark iniquities, O Lord, who shall stand? </a:t>
            </a:r>
          </a:p>
          <a:p>
            <a:r>
              <a:rPr lang="en-US" i="1" dirty="0" err="1" smtClean="0">
                <a:solidFill>
                  <a:srgbClr val="927F2E"/>
                </a:solidFill>
                <a:latin typeface="Times New Roman" pitchFamily="18" charset="0"/>
                <a:cs typeface="Times New Roman" pitchFamily="18" charset="0"/>
              </a:rPr>
              <a:t>Psa</a:t>
            </a:r>
            <a:r>
              <a:rPr lang="en-US" i="1" dirty="0" smtClean="0">
                <a:solidFill>
                  <a:srgbClr val="927F2E"/>
                </a:solidFill>
                <a:latin typeface="Times New Roman" pitchFamily="18" charset="0"/>
                <a:cs typeface="Times New Roman" pitchFamily="18" charset="0"/>
              </a:rPr>
              <a:t> 130:4  But [there is] forgiveness with thee, that thou </a:t>
            </a:r>
            <a:r>
              <a:rPr lang="en-US" i="1" dirty="0" err="1" smtClean="0">
                <a:solidFill>
                  <a:srgbClr val="927F2E"/>
                </a:solidFill>
                <a:latin typeface="Times New Roman" pitchFamily="18" charset="0"/>
                <a:cs typeface="Times New Roman" pitchFamily="18" charset="0"/>
              </a:rPr>
              <a:t>mayest</a:t>
            </a:r>
            <a:r>
              <a:rPr lang="en-US" i="1" dirty="0" smtClean="0">
                <a:solidFill>
                  <a:srgbClr val="927F2E"/>
                </a:solidFill>
                <a:latin typeface="Times New Roman" pitchFamily="18" charset="0"/>
                <a:cs typeface="Times New Roman" pitchFamily="18" charset="0"/>
              </a:rPr>
              <a:t> be feared.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Jeremiah 3:21</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927F2E"/>
                </a:solidFill>
                <a:latin typeface="Times New Roman" pitchFamily="18" charset="0"/>
                <a:cs typeface="Times New Roman" pitchFamily="18" charset="0"/>
              </a:rPr>
              <a:t>A voice was heard upon the high places, weeping [and] supplications of the children of Israel: for they have perverted their way, [and] they have forgotten the LORD their God.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i="1" dirty="0" err="1" smtClean="0">
                <a:solidFill>
                  <a:srgbClr val="927F2E"/>
                </a:solidFill>
                <a:latin typeface="Times New Roman" pitchFamily="18" charset="0"/>
                <a:cs typeface="Times New Roman" pitchFamily="18" charset="0"/>
              </a:rPr>
              <a:t>Jer</a:t>
            </a:r>
            <a:r>
              <a:rPr lang="en-US" i="1" dirty="0" smtClean="0">
                <a:solidFill>
                  <a:srgbClr val="927F2E"/>
                </a:solidFill>
                <a:latin typeface="Times New Roman" pitchFamily="18" charset="0"/>
                <a:cs typeface="Times New Roman" pitchFamily="18" charset="0"/>
              </a:rPr>
              <a:t> 31:9  They shall come with weeping, and with supplications will I lead them: I will cause them to walk by the rivers of waters in a straight way, wherein they shall not stumble: for I am a father to Israel, and Ephraim [is] my firstborn.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i="1" dirty="0" smtClean="0">
                <a:solidFill>
                  <a:srgbClr val="927F2E"/>
                </a:solidFill>
                <a:latin typeface="Times New Roman" pitchFamily="18" charset="0"/>
                <a:cs typeface="Times New Roman" pitchFamily="18" charset="0"/>
              </a:rPr>
              <a:t>Supplication</a:t>
            </a:r>
            <a:endParaRPr lang="en-US" i="1" dirty="0">
              <a:solidFill>
                <a:srgbClr val="927F2E"/>
              </a:solidFill>
              <a:latin typeface="Times New Roman" pitchFamily="18" charset="0"/>
              <a:cs typeface="Times New Roman" pitchFamily="18" charset="0"/>
            </a:endParaRPr>
          </a:p>
        </p:txBody>
      </p:sp>
      <p:sp>
        <p:nvSpPr>
          <p:cNvPr id="8195" name="Rectangle 3"/>
          <p:cNvSpPr>
            <a:spLocks noGrp="1" noChangeArrowheads="1"/>
          </p:cNvSpPr>
          <p:nvPr>
            <p:ph type="body" idx="1"/>
          </p:nvPr>
        </p:nvSpPr>
        <p:spPr>
          <a:xfrm>
            <a:off x="457200" y="2819400"/>
            <a:ext cx="8229600" cy="3306763"/>
          </a:xfrm>
        </p:spPr>
        <p:txBody>
          <a:bodyPr/>
          <a:lstStyle/>
          <a:p>
            <a:r>
              <a:rPr lang="en-US" dirty="0">
                <a:solidFill>
                  <a:srgbClr val="927F2E"/>
                </a:solidFill>
                <a:latin typeface="Times New Roman" pitchFamily="18" charset="0"/>
                <a:cs typeface="Times New Roman" pitchFamily="18" charset="0"/>
              </a:rPr>
              <a:t>Eph </a:t>
            </a:r>
            <a:r>
              <a:rPr lang="en-US" dirty="0" smtClean="0">
                <a:solidFill>
                  <a:srgbClr val="927F2E"/>
                </a:solidFill>
                <a:latin typeface="Times New Roman" pitchFamily="18" charset="0"/>
                <a:cs typeface="Times New Roman" pitchFamily="18" charset="0"/>
              </a:rPr>
              <a:t>6:18    </a:t>
            </a:r>
            <a:r>
              <a:rPr lang="en-US" i="1" dirty="0" smtClean="0">
                <a:solidFill>
                  <a:srgbClr val="927F2E"/>
                </a:solidFill>
                <a:latin typeface="Times New Roman" pitchFamily="18" charset="0"/>
                <a:cs typeface="Times New Roman" pitchFamily="18" charset="0"/>
              </a:rPr>
              <a:t>supplication in the Spirit</a:t>
            </a:r>
            <a:endParaRPr lang="en-US" dirty="0">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Daniel 9:2-6</a:t>
            </a:r>
            <a:endParaRPr lang="en-US" dirty="0"/>
          </a:p>
        </p:txBody>
      </p:sp>
      <p:sp>
        <p:nvSpPr>
          <p:cNvPr id="3" name="Content Placeholder 2"/>
          <p:cNvSpPr>
            <a:spLocks noGrp="1"/>
          </p:cNvSpPr>
          <p:nvPr>
            <p:ph idx="1"/>
          </p:nvPr>
        </p:nvSpPr>
        <p:spPr/>
        <p:txBody>
          <a:bodyPr/>
          <a:lstStyle/>
          <a:p>
            <a:r>
              <a:rPr lang="en-US" sz="2000" i="1" dirty="0" smtClean="0">
                <a:solidFill>
                  <a:srgbClr val="927F2E"/>
                </a:solidFill>
                <a:latin typeface="Times New Roman" pitchFamily="18" charset="0"/>
                <a:cs typeface="Times New Roman" pitchFamily="18" charset="0"/>
              </a:rPr>
              <a:t>In the first year of his reign I Daniel understood by books the number of the years, whereof the word of the LORD came to Jeremiah the prophet, that he would accomplish seventy years in the desolations of Jerusalem. </a:t>
            </a:r>
          </a:p>
          <a:p>
            <a:r>
              <a:rPr lang="en-US" sz="2000" i="1" dirty="0" smtClean="0">
                <a:solidFill>
                  <a:srgbClr val="927F2E"/>
                </a:solidFill>
                <a:latin typeface="Times New Roman" pitchFamily="18" charset="0"/>
                <a:cs typeface="Times New Roman" pitchFamily="18" charset="0"/>
              </a:rPr>
              <a:t>And I set my face unto the Lord God, to seek by prayer and supplications, with fasting, and sackcloth, and ashes: </a:t>
            </a:r>
          </a:p>
          <a:p>
            <a:r>
              <a:rPr lang="en-US" sz="2000" i="1" dirty="0" smtClean="0">
                <a:solidFill>
                  <a:srgbClr val="927F2E"/>
                </a:solidFill>
                <a:latin typeface="Times New Roman" pitchFamily="18" charset="0"/>
                <a:cs typeface="Times New Roman" pitchFamily="18" charset="0"/>
              </a:rPr>
              <a:t>And I prayed unto the LORD my God, and made my confession, and said, O Lord, the great and dreadful God, keeping the covenant and mercy to them that love him, and to them that keep his commandments; </a:t>
            </a:r>
          </a:p>
          <a:p>
            <a:r>
              <a:rPr lang="en-US" sz="2000" i="1" dirty="0" smtClean="0">
                <a:solidFill>
                  <a:srgbClr val="927F2E"/>
                </a:solidFill>
                <a:latin typeface="Times New Roman" pitchFamily="18" charset="0"/>
                <a:cs typeface="Times New Roman" pitchFamily="18" charset="0"/>
              </a:rPr>
              <a:t>We have sinned, and have committed iniquity, and have done wickedly, and have rebelled, even by departing from thy precepts and from thy judgments: </a:t>
            </a:r>
          </a:p>
          <a:p>
            <a:r>
              <a:rPr lang="en-US" sz="2000" i="1" dirty="0" smtClean="0">
                <a:solidFill>
                  <a:srgbClr val="927F2E"/>
                </a:solidFill>
                <a:latin typeface="Times New Roman" pitchFamily="18" charset="0"/>
                <a:cs typeface="Times New Roman" pitchFamily="18" charset="0"/>
              </a:rPr>
              <a:t>Neither have we hearkened unto thy servants the prophets, which </a:t>
            </a:r>
            <a:r>
              <a:rPr lang="en-US" sz="2000" i="1" dirty="0" err="1" smtClean="0">
                <a:solidFill>
                  <a:srgbClr val="927F2E"/>
                </a:solidFill>
                <a:latin typeface="Times New Roman" pitchFamily="18" charset="0"/>
                <a:cs typeface="Times New Roman" pitchFamily="18" charset="0"/>
              </a:rPr>
              <a:t>spake</a:t>
            </a:r>
            <a:r>
              <a:rPr lang="en-US" sz="2000" i="1" dirty="0" smtClean="0">
                <a:solidFill>
                  <a:srgbClr val="927F2E"/>
                </a:solidFill>
                <a:latin typeface="Times New Roman" pitchFamily="18" charset="0"/>
                <a:cs typeface="Times New Roman" pitchFamily="18" charset="0"/>
              </a:rPr>
              <a:t> in thy name to our kings, our princes, and our fathers, and to all the people of the land.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Daniel 9:22-23</a:t>
            </a:r>
            <a:endParaRPr lang="en-US" dirty="0"/>
          </a:p>
        </p:txBody>
      </p:sp>
      <p:sp>
        <p:nvSpPr>
          <p:cNvPr id="3" name="Content Placeholder 2"/>
          <p:cNvSpPr>
            <a:spLocks noGrp="1"/>
          </p:cNvSpPr>
          <p:nvPr>
            <p:ph idx="1"/>
          </p:nvPr>
        </p:nvSpPr>
        <p:spPr/>
        <p:txBody>
          <a:bodyPr/>
          <a:lstStyle/>
          <a:p>
            <a:r>
              <a:rPr lang="en-US" i="1" dirty="0" smtClean="0">
                <a:solidFill>
                  <a:srgbClr val="927F2E"/>
                </a:solidFill>
                <a:latin typeface="Times New Roman" pitchFamily="18" charset="0"/>
                <a:cs typeface="Times New Roman" pitchFamily="18" charset="0"/>
              </a:rPr>
              <a:t>And he informed [me], and talked with me, and said, O Daniel, I am now come forth to give thee skill and understanding. </a:t>
            </a:r>
          </a:p>
          <a:p>
            <a:r>
              <a:rPr lang="en-US" i="1" dirty="0" smtClean="0">
                <a:solidFill>
                  <a:srgbClr val="927F2E"/>
                </a:solidFill>
                <a:latin typeface="Times New Roman" pitchFamily="18" charset="0"/>
                <a:cs typeface="Times New Roman" pitchFamily="18" charset="0"/>
              </a:rPr>
              <a:t>At the beginning of thy supplications the commandment came forth, and I am come to </a:t>
            </a:r>
            <a:r>
              <a:rPr lang="en-US" i="1" dirty="0" err="1" smtClean="0">
                <a:solidFill>
                  <a:srgbClr val="927F2E"/>
                </a:solidFill>
                <a:latin typeface="Times New Roman" pitchFamily="18" charset="0"/>
                <a:cs typeface="Times New Roman" pitchFamily="18" charset="0"/>
              </a:rPr>
              <a:t>shew</a:t>
            </a:r>
            <a:r>
              <a:rPr lang="en-US" i="1" dirty="0" smtClean="0">
                <a:solidFill>
                  <a:srgbClr val="927F2E"/>
                </a:solidFill>
                <a:latin typeface="Times New Roman" pitchFamily="18" charset="0"/>
                <a:cs typeface="Times New Roman" pitchFamily="18" charset="0"/>
              </a:rPr>
              <a:t> [thee]; for thou [art] greatly beloved: therefore understand the matter, and consider the vision.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Zechariah 12:9-10</a:t>
            </a:r>
            <a:endParaRPr lang="en-US" dirty="0"/>
          </a:p>
        </p:txBody>
      </p:sp>
      <p:sp>
        <p:nvSpPr>
          <p:cNvPr id="3" name="Content Placeholder 2"/>
          <p:cNvSpPr>
            <a:spLocks noGrp="1"/>
          </p:cNvSpPr>
          <p:nvPr>
            <p:ph idx="1"/>
          </p:nvPr>
        </p:nvSpPr>
        <p:spPr/>
        <p:txBody>
          <a:bodyPr/>
          <a:lstStyle/>
          <a:p>
            <a:r>
              <a:rPr lang="en-US" sz="2800" i="1" dirty="0" smtClean="0">
                <a:solidFill>
                  <a:srgbClr val="927F2E"/>
                </a:solidFill>
                <a:latin typeface="Times New Roman" pitchFamily="18" charset="0"/>
                <a:cs typeface="Times New Roman" pitchFamily="18" charset="0"/>
              </a:rPr>
              <a:t>And it shall come to pass in that day, [that] I will seek to destroy all the nations that come against Jerusalem. </a:t>
            </a:r>
          </a:p>
          <a:p>
            <a:r>
              <a:rPr lang="en-US" sz="2800" i="1" dirty="0" smtClean="0">
                <a:solidFill>
                  <a:srgbClr val="927F2E"/>
                </a:solidFill>
                <a:latin typeface="Times New Roman" pitchFamily="18" charset="0"/>
                <a:cs typeface="Times New Roman" pitchFamily="18" charset="0"/>
              </a:rPr>
              <a:t>And I will pour upon the house of David, and upon the inhabitants of Jerusalem, the spirit of grace and of supplications: and they shall look upon me whom they have pierced, and they shall mourn for him, as one </a:t>
            </a:r>
            <a:r>
              <a:rPr lang="en-US" sz="2800" i="1" dirty="0" err="1" smtClean="0">
                <a:solidFill>
                  <a:srgbClr val="927F2E"/>
                </a:solidFill>
                <a:latin typeface="Times New Roman" pitchFamily="18" charset="0"/>
                <a:cs typeface="Times New Roman" pitchFamily="18" charset="0"/>
              </a:rPr>
              <a:t>mourneth</a:t>
            </a:r>
            <a:r>
              <a:rPr lang="en-US" sz="2800" i="1" dirty="0" smtClean="0">
                <a:solidFill>
                  <a:srgbClr val="927F2E"/>
                </a:solidFill>
                <a:latin typeface="Times New Roman" pitchFamily="18" charset="0"/>
                <a:cs typeface="Times New Roman" pitchFamily="18" charset="0"/>
              </a:rPr>
              <a:t> for [his] only [son], and shall be in bitterness for him, as one that is in bitterness for [his] firstborn.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Brown-Driver-Brigg’s Hebrew Definitions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600" b="1" i="1" dirty="0" smtClean="0">
                <a:solidFill>
                  <a:srgbClr val="927F2E"/>
                </a:solidFill>
                <a:latin typeface="Times New Roman" pitchFamily="18" charset="0"/>
                <a:cs typeface="Times New Roman" pitchFamily="18" charset="0"/>
              </a:rPr>
              <a:t>H8469</a:t>
            </a:r>
          </a:p>
          <a:p>
            <a:r>
              <a:rPr lang="he-IL" dirty="0" smtClean="0">
                <a:solidFill>
                  <a:srgbClr val="927F2E"/>
                </a:solidFill>
                <a:latin typeface="Times New Roman" pitchFamily="18" charset="0"/>
                <a:cs typeface="Times New Roman" pitchFamily="18" charset="0"/>
              </a:rPr>
              <a:t>תּחנוּנה</a:t>
            </a:r>
            <a:r>
              <a:rPr lang="en-US" dirty="0" smtClean="0">
                <a:solidFill>
                  <a:srgbClr val="927F2E"/>
                </a:solidFill>
                <a:latin typeface="Times New Roman" pitchFamily="18" charset="0"/>
                <a:cs typeface="Times New Roman" pitchFamily="18" charset="0"/>
              </a:rPr>
              <a:t>  /  </a:t>
            </a:r>
            <a:r>
              <a:rPr lang="he-IL" dirty="0" smtClean="0">
                <a:solidFill>
                  <a:srgbClr val="927F2E"/>
                </a:solidFill>
                <a:latin typeface="Times New Roman" pitchFamily="18" charset="0"/>
                <a:cs typeface="Times New Roman" pitchFamily="18" charset="0"/>
              </a:rPr>
              <a:t>תּחנוּן</a:t>
            </a:r>
            <a:endParaRPr lang="en-US" dirty="0" smtClean="0">
              <a:solidFill>
                <a:srgbClr val="927F2E"/>
              </a:solidFill>
              <a:latin typeface="Times New Roman" pitchFamily="18" charset="0"/>
              <a:cs typeface="Times New Roman" pitchFamily="18" charset="0"/>
            </a:endParaRPr>
          </a:p>
          <a:p>
            <a:r>
              <a:rPr lang="en-US" sz="2600" i="1" dirty="0" err="1" smtClean="0">
                <a:solidFill>
                  <a:srgbClr val="927F2E"/>
                </a:solidFill>
                <a:latin typeface="Times New Roman" pitchFamily="18" charset="0"/>
                <a:cs typeface="Times New Roman" pitchFamily="18" charset="0"/>
              </a:rPr>
              <a:t>tachănûn</a:t>
            </a:r>
            <a:r>
              <a:rPr lang="en-US" sz="2600" i="1" dirty="0" smtClean="0">
                <a:solidFill>
                  <a:srgbClr val="927F2E"/>
                </a:solidFill>
                <a:latin typeface="Times New Roman" pitchFamily="18" charset="0"/>
                <a:cs typeface="Times New Roman" pitchFamily="18" charset="0"/>
              </a:rPr>
              <a:t>  /  </a:t>
            </a:r>
            <a:r>
              <a:rPr lang="en-US" sz="2600" i="1" dirty="0" err="1" smtClean="0">
                <a:solidFill>
                  <a:srgbClr val="927F2E"/>
                </a:solidFill>
                <a:latin typeface="Times New Roman" pitchFamily="18" charset="0"/>
                <a:cs typeface="Times New Roman" pitchFamily="18" charset="0"/>
              </a:rPr>
              <a:t>tachănûnâh</a:t>
            </a:r>
            <a:endParaRPr lang="en-US" sz="2600" i="1" dirty="0" smtClean="0">
              <a:solidFill>
                <a:srgbClr val="927F2E"/>
              </a:solidFill>
              <a:latin typeface="Times New Roman" pitchFamily="18" charset="0"/>
              <a:cs typeface="Times New Roman" pitchFamily="18" charset="0"/>
            </a:endParaRPr>
          </a:p>
          <a:p>
            <a:r>
              <a:rPr lang="en-US" sz="2600" b="1" i="1" dirty="0" smtClean="0">
                <a:solidFill>
                  <a:srgbClr val="927F2E"/>
                </a:solidFill>
                <a:latin typeface="Times New Roman" pitchFamily="18" charset="0"/>
                <a:cs typeface="Times New Roman" pitchFamily="18" charset="0"/>
              </a:rPr>
              <a:t>BDB Definition:</a:t>
            </a:r>
          </a:p>
          <a:p>
            <a:r>
              <a:rPr lang="en-US" sz="2600" i="1" dirty="0" smtClean="0">
                <a:solidFill>
                  <a:srgbClr val="927F2E"/>
                </a:solidFill>
                <a:latin typeface="Times New Roman" pitchFamily="18" charset="0"/>
                <a:cs typeface="Times New Roman" pitchFamily="18" charset="0"/>
              </a:rPr>
              <a:t>1) supplication, supplication for </a:t>
            </a:r>
            <a:r>
              <a:rPr lang="en-US" sz="2600" i="1" dirty="0" err="1" smtClean="0">
                <a:solidFill>
                  <a:srgbClr val="927F2E"/>
                </a:solidFill>
                <a:latin typeface="Times New Roman" pitchFamily="18" charset="0"/>
                <a:cs typeface="Times New Roman" pitchFamily="18" charset="0"/>
              </a:rPr>
              <a:t>favour</a:t>
            </a:r>
            <a:endParaRPr lang="en-US" sz="2600" i="1" dirty="0" smtClean="0">
              <a:solidFill>
                <a:srgbClr val="927F2E"/>
              </a:solidFill>
              <a:latin typeface="Times New Roman" pitchFamily="18" charset="0"/>
              <a:cs typeface="Times New Roman" pitchFamily="18" charset="0"/>
            </a:endParaRPr>
          </a:p>
          <a:p>
            <a:r>
              <a:rPr lang="en-US" sz="2600" i="1" dirty="0" smtClean="0">
                <a:solidFill>
                  <a:srgbClr val="927F2E"/>
                </a:solidFill>
                <a:latin typeface="Times New Roman" pitchFamily="18" charset="0"/>
                <a:cs typeface="Times New Roman" pitchFamily="18" charset="0"/>
              </a:rPr>
              <a:t>1a) to man</a:t>
            </a:r>
          </a:p>
          <a:p>
            <a:r>
              <a:rPr lang="en-US" sz="2600" i="1" dirty="0" smtClean="0">
                <a:solidFill>
                  <a:srgbClr val="927F2E"/>
                </a:solidFill>
                <a:latin typeface="Times New Roman" pitchFamily="18" charset="0"/>
                <a:cs typeface="Times New Roman" pitchFamily="18" charset="0"/>
              </a:rPr>
              <a:t>1b) to God</a:t>
            </a:r>
          </a:p>
          <a:p>
            <a:r>
              <a:rPr lang="en-US" sz="2600" b="1" i="1" dirty="0" smtClean="0">
                <a:solidFill>
                  <a:srgbClr val="927F2E"/>
                </a:solidFill>
                <a:latin typeface="Times New Roman" pitchFamily="18" charset="0"/>
                <a:cs typeface="Times New Roman" pitchFamily="18" charset="0"/>
              </a:rPr>
              <a:t>Part of Speech: noun masculine</a:t>
            </a:r>
          </a:p>
          <a:p>
            <a:r>
              <a:rPr lang="en-US" sz="2600" b="1" i="1" dirty="0" smtClean="0">
                <a:solidFill>
                  <a:srgbClr val="927F2E"/>
                </a:solidFill>
                <a:latin typeface="Times New Roman" pitchFamily="18" charset="0"/>
                <a:cs typeface="Times New Roman" pitchFamily="18" charset="0"/>
              </a:rPr>
              <a:t>A Related Word by BDB/Strong’s Number: from H2603</a:t>
            </a:r>
          </a:p>
          <a:p>
            <a:r>
              <a:rPr lang="en-US" sz="2600" b="1" i="1" dirty="0" smtClean="0">
                <a:solidFill>
                  <a:srgbClr val="927F2E"/>
                </a:solidFill>
                <a:latin typeface="Times New Roman" pitchFamily="18" charset="0"/>
                <a:cs typeface="Times New Roman" pitchFamily="18" charset="0"/>
              </a:rPr>
              <a:t>Same Word by TWOT Number: 694g</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Strong’s Hebrew and Greek Dictionaries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927F2E"/>
                </a:solidFill>
                <a:latin typeface="Times New Roman" pitchFamily="18" charset="0"/>
                <a:cs typeface="Times New Roman" pitchFamily="18" charset="0"/>
              </a:rPr>
              <a:t>H8469</a:t>
            </a:r>
          </a:p>
          <a:p>
            <a:r>
              <a:rPr lang="he-IL" dirty="0" smtClean="0">
                <a:solidFill>
                  <a:srgbClr val="927F2E"/>
                </a:solidFill>
                <a:latin typeface="Times New Roman" pitchFamily="18" charset="0"/>
                <a:cs typeface="Times New Roman" pitchFamily="18" charset="0"/>
              </a:rPr>
              <a:t>תּחנוּנה    תּחנוּן</a:t>
            </a:r>
            <a:endParaRPr lang="en-US" dirty="0" smtClean="0">
              <a:solidFill>
                <a:srgbClr val="927F2E"/>
              </a:solidFill>
              <a:latin typeface="Times New Roman" pitchFamily="18" charset="0"/>
              <a:cs typeface="Times New Roman" pitchFamily="18" charset="0"/>
            </a:endParaRPr>
          </a:p>
          <a:p>
            <a:r>
              <a:rPr lang="en-US" dirty="0" err="1" smtClean="0">
                <a:solidFill>
                  <a:srgbClr val="927F2E"/>
                </a:solidFill>
                <a:latin typeface="Times New Roman" pitchFamily="18" charset="0"/>
                <a:cs typeface="Times New Roman" pitchFamily="18" charset="0"/>
              </a:rPr>
              <a:t>tachănûn</a:t>
            </a:r>
            <a:r>
              <a:rPr lang="en-US" dirty="0" smtClean="0">
                <a:solidFill>
                  <a:srgbClr val="927F2E"/>
                </a:solidFill>
                <a:latin typeface="Times New Roman" pitchFamily="18" charset="0"/>
                <a:cs typeface="Times New Roman" pitchFamily="18" charset="0"/>
              </a:rPr>
              <a:t>  </a:t>
            </a:r>
            <a:r>
              <a:rPr lang="en-US" dirty="0" err="1" smtClean="0">
                <a:solidFill>
                  <a:srgbClr val="927F2E"/>
                </a:solidFill>
                <a:latin typeface="Times New Roman" pitchFamily="18" charset="0"/>
                <a:cs typeface="Times New Roman" pitchFamily="18" charset="0"/>
              </a:rPr>
              <a:t>tachănûnâh</a:t>
            </a:r>
            <a:endParaRPr lang="en-US" dirty="0" smtClean="0">
              <a:solidFill>
                <a:srgbClr val="927F2E"/>
              </a:solidFill>
              <a:latin typeface="Times New Roman" pitchFamily="18" charset="0"/>
              <a:cs typeface="Times New Roman" pitchFamily="18" charset="0"/>
            </a:endParaRPr>
          </a:p>
          <a:p>
            <a:r>
              <a:rPr lang="en-US" i="1" dirty="0" err="1" smtClean="0">
                <a:solidFill>
                  <a:srgbClr val="927F2E"/>
                </a:solidFill>
                <a:latin typeface="Times New Roman" pitchFamily="18" charset="0"/>
                <a:cs typeface="Times New Roman" pitchFamily="18" charset="0"/>
              </a:rPr>
              <a:t>takh</a:t>
            </a:r>
            <a:r>
              <a:rPr lang="en-US" i="1" dirty="0" smtClean="0">
                <a:solidFill>
                  <a:srgbClr val="927F2E"/>
                </a:solidFill>
                <a:latin typeface="Times New Roman" pitchFamily="18" charset="0"/>
                <a:cs typeface="Times New Roman" pitchFamily="18" charset="0"/>
              </a:rPr>
              <a:t>-an-</a:t>
            </a:r>
            <a:r>
              <a:rPr lang="en-US" i="1" dirty="0" err="1" smtClean="0">
                <a:solidFill>
                  <a:srgbClr val="927F2E"/>
                </a:solidFill>
                <a:latin typeface="Times New Roman" pitchFamily="18" charset="0"/>
                <a:cs typeface="Times New Roman" pitchFamily="18" charset="0"/>
              </a:rPr>
              <a:t>oon</a:t>
            </a:r>
            <a:r>
              <a:rPr lang="en-US" i="1" dirty="0" smtClean="0">
                <a:solidFill>
                  <a:srgbClr val="927F2E"/>
                </a:solidFill>
                <a:latin typeface="Times New Roman" pitchFamily="18" charset="0"/>
                <a:cs typeface="Times New Roman" pitchFamily="18" charset="0"/>
              </a:rPr>
              <a:t>', </a:t>
            </a:r>
            <a:r>
              <a:rPr lang="en-US" i="1" dirty="0" err="1" smtClean="0">
                <a:solidFill>
                  <a:srgbClr val="927F2E"/>
                </a:solidFill>
                <a:latin typeface="Times New Roman" pitchFamily="18" charset="0"/>
                <a:cs typeface="Times New Roman" pitchFamily="18" charset="0"/>
              </a:rPr>
              <a:t>takh</a:t>
            </a:r>
            <a:r>
              <a:rPr lang="en-US" i="1" dirty="0" smtClean="0">
                <a:solidFill>
                  <a:srgbClr val="927F2E"/>
                </a:solidFill>
                <a:latin typeface="Times New Roman" pitchFamily="18" charset="0"/>
                <a:cs typeface="Times New Roman" pitchFamily="18" charset="0"/>
              </a:rPr>
              <a:t>-an-</a:t>
            </a:r>
            <a:r>
              <a:rPr lang="en-US" i="1" dirty="0" err="1" smtClean="0">
                <a:solidFill>
                  <a:srgbClr val="927F2E"/>
                </a:solidFill>
                <a:latin typeface="Times New Roman" pitchFamily="18" charset="0"/>
                <a:cs typeface="Times New Roman" pitchFamily="18" charset="0"/>
              </a:rPr>
              <a:t>oo</a:t>
            </a:r>
            <a:r>
              <a:rPr lang="en-US" i="1" dirty="0" smtClean="0">
                <a:solidFill>
                  <a:srgbClr val="927F2E"/>
                </a:solidFill>
                <a:latin typeface="Times New Roman" pitchFamily="18" charset="0"/>
                <a:cs typeface="Times New Roman" pitchFamily="18" charset="0"/>
              </a:rPr>
              <a:t>-</a:t>
            </a:r>
            <a:r>
              <a:rPr lang="en-US" i="1" dirty="0" err="1" smtClean="0">
                <a:solidFill>
                  <a:srgbClr val="927F2E"/>
                </a:solidFill>
                <a:latin typeface="Times New Roman" pitchFamily="18" charset="0"/>
                <a:cs typeface="Times New Roman" pitchFamily="18" charset="0"/>
              </a:rPr>
              <a:t>naw</a:t>
            </a:r>
            <a:r>
              <a:rPr lang="en-US" i="1" dirty="0" smtClean="0">
                <a:solidFill>
                  <a:srgbClr val="927F2E"/>
                </a:solidFill>
                <a:latin typeface="Times New Roman" pitchFamily="18" charset="0"/>
                <a:cs typeface="Times New Roman" pitchFamily="18" charset="0"/>
              </a:rPr>
              <a:t>'</a:t>
            </a:r>
          </a:p>
          <a:p>
            <a:r>
              <a:rPr lang="en-US" dirty="0" smtClean="0">
                <a:solidFill>
                  <a:srgbClr val="927F2E"/>
                </a:solidFill>
                <a:latin typeface="Times New Roman" pitchFamily="18" charset="0"/>
                <a:cs typeface="Times New Roman" pitchFamily="18" charset="0"/>
              </a:rPr>
              <a:t>From H2603; earnest </a:t>
            </a:r>
            <a:r>
              <a:rPr lang="en-US" i="1" dirty="0" smtClean="0">
                <a:solidFill>
                  <a:srgbClr val="927F2E"/>
                </a:solidFill>
                <a:latin typeface="Times New Roman" pitchFamily="18" charset="0"/>
                <a:cs typeface="Times New Roman" pitchFamily="18" charset="0"/>
              </a:rPr>
              <a:t>prayer: - </a:t>
            </a:r>
            <a:r>
              <a:rPr lang="en-US" i="1" dirty="0" err="1" smtClean="0">
                <a:solidFill>
                  <a:srgbClr val="927F2E"/>
                </a:solidFill>
                <a:latin typeface="Times New Roman" pitchFamily="18" charset="0"/>
                <a:cs typeface="Times New Roman" pitchFamily="18" charset="0"/>
              </a:rPr>
              <a:t>intreaty</a:t>
            </a:r>
            <a:r>
              <a:rPr lang="en-US" i="1" dirty="0" smtClean="0">
                <a:solidFill>
                  <a:srgbClr val="927F2E"/>
                </a:solidFill>
                <a:latin typeface="Times New Roman" pitchFamily="18" charset="0"/>
                <a:cs typeface="Times New Roman" pitchFamily="18" charset="0"/>
              </a:rPr>
              <a:t>, supplication.</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Concordance</a:t>
            </a:r>
            <a:endParaRPr lang="en-US"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b="1" dirty="0" smtClean="0">
                <a:solidFill>
                  <a:srgbClr val="927F2E"/>
                </a:solidFill>
                <a:latin typeface="Times New Roman" pitchFamily="18" charset="0"/>
                <a:cs typeface="Times New Roman" pitchFamily="18" charset="0"/>
              </a:rPr>
              <a:t>H8469</a:t>
            </a:r>
          </a:p>
          <a:p>
            <a:r>
              <a:rPr lang="he-IL" dirty="0" smtClean="0">
                <a:solidFill>
                  <a:srgbClr val="927F2E"/>
                </a:solidFill>
                <a:latin typeface="Times New Roman" pitchFamily="18" charset="0"/>
                <a:cs typeface="Times New Roman" pitchFamily="18" charset="0"/>
              </a:rPr>
              <a:t>תּחנוּנה</a:t>
            </a:r>
            <a:r>
              <a:rPr lang="en-US" sz="2400" dirty="0" smtClean="0">
                <a:solidFill>
                  <a:srgbClr val="927F2E"/>
                </a:solidFill>
                <a:latin typeface="Times New Roman" pitchFamily="18" charset="0"/>
                <a:cs typeface="Times New Roman" pitchFamily="18" charset="0"/>
              </a:rPr>
              <a:t>  /  </a:t>
            </a:r>
            <a:r>
              <a:rPr lang="he-IL" dirty="0" smtClean="0">
                <a:solidFill>
                  <a:srgbClr val="927F2E"/>
                </a:solidFill>
                <a:latin typeface="Times New Roman" pitchFamily="18" charset="0"/>
                <a:cs typeface="Times New Roman" pitchFamily="18" charset="0"/>
              </a:rPr>
              <a:t>תּחנוּן</a:t>
            </a:r>
            <a:endParaRPr lang="en-US" dirty="0" smtClean="0">
              <a:solidFill>
                <a:srgbClr val="927F2E"/>
              </a:solidFill>
              <a:latin typeface="Times New Roman" pitchFamily="18" charset="0"/>
              <a:cs typeface="Times New Roman" pitchFamily="18" charset="0"/>
            </a:endParaRPr>
          </a:p>
          <a:p>
            <a:r>
              <a:rPr lang="en-US" sz="2400" dirty="0" err="1" smtClean="0">
                <a:solidFill>
                  <a:srgbClr val="927F2E"/>
                </a:solidFill>
                <a:latin typeface="Times New Roman" pitchFamily="18" charset="0"/>
                <a:cs typeface="Times New Roman" pitchFamily="18" charset="0"/>
              </a:rPr>
              <a:t>tachănûn</a:t>
            </a:r>
            <a:r>
              <a:rPr lang="en-US" sz="2400" dirty="0" smtClean="0">
                <a:solidFill>
                  <a:srgbClr val="927F2E"/>
                </a:solidFill>
                <a:latin typeface="Times New Roman" pitchFamily="18" charset="0"/>
                <a:cs typeface="Times New Roman" pitchFamily="18" charset="0"/>
              </a:rPr>
              <a:t>  /  </a:t>
            </a:r>
            <a:r>
              <a:rPr lang="en-US" sz="2400" dirty="0" err="1" smtClean="0">
                <a:solidFill>
                  <a:srgbClr val="927F2E"/>
                </a:solidFill>
                <a:latin typeface="Times New Roman" pitchFamily="18" charset="0"/>
                <a:cs typeface="Times New Roman" pitchFamily="18" charset="0"/>
              </a:rPr>
              <a:t>tachănûnâh</a:t>
            </a:r>
            <a:endParaRPr lang="en-US" sz="2400" dirty="0" smtClean="0">
              <a:solidFill>
                <a:srgbClr val="927F2E"/>
              </a:solidFill>
              <a:latin typeface="Times New Roman" pitchFamily="18" charset="0"/>
              <a:cs typeface="Times New Roman" pitchFamily="18" charset="0"/>
            </a:endParaRPr>
          </a:p>
          <a:p>
            <a:r>
              <a:rPr lang="en-US" sz="2400" b="1" dirty="0" smtClean="0">
                <a:solidFill>
                  <a:srgbClr val="927F2E"/>
                </a:solidFill>
                <a:latin typeface="Times New Roman" pitchFamily="18" charset="0"/>
                <a:cs typeface="Times New Roman" pitchFamily="18" charset="0"/>
              </a:rPr>
              <a:t>Total KJV Occurrences: 18</a:t>
            </a:r>
          </a:p>
          <a:p>
            <a:r>
              <a:rPr lang="en-US" sz="2400" b="1" dirty="0" smtClean="0">
                <a:solidFill>
                  <a:srgbClr val="927F2E"/>
                </a:solidFill>
                <a:latin typeface="Times New Roman" pitchFamily="18" charset="0"/>
                <a:cs typeface="Times New Roman" pitchFamily="18" charset="0"/>
              </a:rPr>
              <a:t>supplications, 17</a:t>
            </a:r>
          </a:p>
          <a:p>
            <a:r>
              <a:rPr lang="en-US" sz="2400" u="sng" dirty="0" smtClean="0">
                <a:solidFill>
                  <a:srgbClr val="927F2E"/>
                </a:solidFill>
                <a:latin typeface="Times New Roman" pitchFamily="18" charset="0"/>
                <a:cs typeface="Times New Roman" pitchFamily="18" charset="0"/>
              </a:rPr>
              <a:t>2Ch_6:21, Job_41:3, Psa_28:2, Psa_28:6, Psa_31:22, Psa_86:6, Psa_130:1-2 (2), Psa_140:6, Psa_143:1, Jer_3:21, Jer_31:9, Dan_9:3, Dan_9:17-18 (2), Dan_9:23, Zec_12:10</a:t>
            </a:r>
          </a:p>
          <a:p>
            <a:r>
              <a:rPr lang="en-US" sz="2400" b="1" dirty="0" smtClean="0">
                <a:solidFill>
                  <a:srgbClr val="927F2E"/>
                </a:solidFill>
                <a:latin typeface="Times New Roman" pitchFamily="18" charset="0"/>
                <a:cs typeface="Times New Roman" pitchFamily="18" charset="0"/>
              </a:rPr>
              <a:t>entreaties, 1</a:t>
            </a:r>
          </a:p>
          <a:p>
            <a:r>
              <a:rPr lang="en-US" sz="2400" u="sng" dirty="0" smtClean="0">
                <a:solidFill>
                  <a:srgbClr val="927F2E"/>
                </a:solidFill>
                <a:latin typeface="Times New Roman" pitchFamily="18" charset="0"/>
                <a:cs typeface="Times New Roman" pitchFamily="18" charset="0"/>
              </a:rPr>
              <a:t>Pro_18:23</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Acts 1:13-14</a:t>
            </a:r>
            <a:endParaRPr lang="en-US" dirty="0"/>
          </a:p>
        </p:txBody>
      </p:sp>
      <p:sp>
        <p:nvSpPr>
          <p:cNvPr id="3" name="Content Placeholder 2"/>
          <p:cNvSpPr>
            <a:spLocks noGrp="1"/>
          </p:cNvSpPr>
          <p:nvPr>
            <p:ph idx="1"/>
          </p:nvPr>
        </p:nvSpPr>
        <p:spPr/>
        <p:txBody>
          <a:bodyPr/>
          <a:lstStyle/>
          <a:p>
            <a:r>
              <a:rPr lang="en-US" sz="2800" i="1" dirty="0" smtClean="0">
                <a:solidFill>
                  <a:srgbClr val="927F2E"/>
                </a:solidFill>
                <a:latin typeface="Times New Roman" pitchFamily="18" charset="0"/>
                <a:cs typeface="Times New Roman" pitchFamily="18" charset="0"/>
              </a:rPr>
              <a:t>And when they were come in, they went up into an upper room, where abode both Peter, and James, and John, and Andrew, Philip, and Thomas, Bartholomew, and Matthew, James [the son] of </a:t>
            </a:r>
            <a:r>
              <a:rPr lang="en-US" sz="2800" i="1" dirty="0" err="1" smtClean="0">
                <a:solidFill>
                  <a:srgbClr val="927F2E"/>
                </a:solidFill>
                <a:latin typeface="Times New Roman" pitchFamily="18" charset="0"/>
                <a:cs typeface="Times New Roman" pitchFamily="18" charset="0"/>
              </a:rPr>
              <a:t>Alphaeus</a:t>
            </a:r>
            <a:r>
              <a:rPr lang="en-US" sz="2800" i="1" dirty="0" smtClean="0">
                <a:solidFill>
                  <a:srgbClr val="927F2E"/>
                </a:solidFill>
                <a:latin typeface="Times New Roman" pitchFamily="18" charset="0"/>
                <a:cs typeface="Times New Roman" pitchFamily="18" charset="0"/>
              </a:rPr>
              <a:t>, and Simon </a:t>
            </a:r>
            <a:r>
              <a:rPr lang="en-US" sz="2800" i="1" dirty="0" err="1" smtClean="0">
                <a:solidFill>
                  <a:srgbClr val="927F2E"/>
                </a:solidFill>
                <a:latin typeface="Times New Roman" pitchFamily="18" charset="0"/>
                <a:cs typeface="Times New Roman" pitchFamily="18" charset="0"/>
              </a:rPr>
              <a:t>Zelotes</a:t>
            </a:r>
            <a:r>
              <a:rPr lang="en-US" sz="2800" i="1" dirty="0" smtClean="0">
                <a:solidFill>
                  <a:srgbClr val="927F2E"/>
                </a:solidFill>
                <a:latin typeface="Times New Roman" pitchFamily="18" charset="0"/>
                <a:cs typeface="Times New Roman" pitchFamily="18" charset="0"/>
              </a:rPr>
              <a:t>, and Judas [the brother] of James. </a:t>
            </a:r>
          </a:p>
          <a:p>
            <a:r>
              <a:rPr lang="en-US" sz="2800" i="1" dirty="0" smtClean="0">
                <a:solidFill>
                  <a:srgbClr val="927F2E"/>
                </a:solidFill>
                <a:latin typeface="Times New Roman" pitchFamily="18" charset="0"/>
                <a:cs typeface="Times New Roman" pitchFamily="18" charset="0"/>
              </a:rPr>
              <a:t>These all continued with one accord in prayer and supplication, with the women, and Mary the mother of Jesus, and with his brethren.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Ephesians 6:18</a:t>
            </a:r>
            <a:endParaRPr lang="en-US" i="1" dirty="0"/>
          </a:p>
        </p:txBody>
      </p:sp>
      <p:sp>
        <p:nvSpPr>
          <p:cNvPr id="3" name="Content Placeholder 2"/>
          <p:cNvSpPr>
            <a:spLocks noGrp="1"/>
          </p:cNvSpPr>
          <p:nvPr>
            <p:ph idx="1"/>
          </p:nvPr>
        </p:nvSpPr>
        <p:spPr>
          <a:xfrm>
            <a:off x="457200" y="2133600"/>
            <a:ext cx="8229600" cy="3992563"/>
          </a:xfrm>
        </p:spPr>
        <p:txBody>
          <a:bodyPr/>
          <a:lstStyle/>
          <a:p>
            <a:r>
              <a:rPr lang="en-US" i="1" dirty="0" smtClean="0">
                <a:solidFill>
                  <a:srgbClr val="927F2E"/>
                </a:solidFill>
                <a:latin typeface="Times New Roman" pitchFamily="18" charset="0"/>
                <a:cs typeface="Times New Roman" pitchFamily="18" charset="0"/>
              </a:rPr>
              <a:t>Praying always with all prayer and supplication in the Spirit, and watching thereunto with all perseverance and supplication for all saints;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Philippians 4:6</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27F2E"/>
                </a:solidFill>
                <a:latin typeface="Times New Roman" pitchFamily="18" charset="0"/>
                <a:cs typeface="Times New Roman" pitchFamily="18" charset="0"/>
              </a:rPr>
              <a:t>Be careful for nothing; but in every thing by prayer and supplication with thanksgiving let your requests be made known unto God. </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Timothy 2:1-2</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rgbClr val="927F2E"/>
                </a:solidFill>
                <a:latin typeface="Times New Roman" pitchFamily="18" charset="0"/>
                <a:cs typeface="Times New Roman" pitchFamily="18" charset="0"/>
              </a:rPr>
              <a:t>I exhort therefore, that, first of all, supplications, prayers, intercessions, [and] giving of thanks, be made for all men; </a:t>
            </a:r>
          </a:p>
          <a:p>
            <a:r>
              <a:rPr lang="en-US" i="1" dirty="0" smtClean="0">
                <a:solidFill>
                  <a:srgbClr val="927F2E"/>
                </a:solidFill>
                <a:latin typeface="Times New Roman" pitchFamily="18" charset="0"/>
                <a:cs typeface="Times New Roman" pitchFamily="18" charset="0"/>
              </a:rPr>
              <a:t>For kings, and [for] all that are in authority; that we may lead a quiet and peaceable life in all godliness and honesty.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i="1" dirty="0" smtClean="0">
                <a:solidFill>
                  <a:srgbClr val="927F2E"/>
                </a:solidFill>
                <a:latin typeface="Times New Roman" pitchFamily="18" charset="0"/>
                <a:cs typeface="Times New Roman" pitchFamily="18" charset="0"/>
              </a:rPr>
              <a:t>King James Dictionary</a:t>
            </a:r>
            <a:endParaRPr lang="en-US" i="1" dirty="0">
              <a:solidFill>
                <a:srgbClr val="927F2E"/>
              </a:solidFill>
              <a:latin typeface="Times New Roman" pitchFamily="18" charset="0"/>
              <a:cs typeface="Times New Roman" pitchFamily="18" charset="0"/>
            </a:endParaRPr>
          </a:p>
        </p:txBody>
      </p:sp>
      <p:sp>
        <p:nvSpPr>
          <p:cNvPr id="28675" name="Rectangle 3"/>
          <p:cNvSpPr>
            <a:spLocks noGrp="1" noChangeArrowheads="1"/>
          </p:cNvSpPr>
          <p:nvPr>
            <p:ph type="body" idx="1"/>
          </p:nvPr>
        </p:nvSpPr>
        <p:spPr>
          <a:xfrm>
            <a:off x="457200" y="1981200"/>
            <a:ext cx="8229600" cy="4144963"/>
          </a:xfrm>
        </p:spPr>
        <p:txBody>
          <a:bodyPr/>
          <a:lstStyle/>
          <a:p>
            <a:r>
              <a:rPr lang="en-US" b="1" dirty="0" smtClean="0">
                <a:solidFill>
                  <a:srgbClr val="927F2E"/>
                </a:solidFill>
                <a:latin typeface="Times New Roman" pitchFamily="18" charset="0"/>
                <a:cs typeface="Times New Roman" pitchFamily="18" charset="0"/>
              </a:rPr>
              <a:t>Supplication</a:t>
            </a:r>
          </a:p>
          <a:p>
            <a:r>
              <a:rPr lang="en-US" i="1" dirty="0" smtClean="0">
                <a:solidFill>
                  <a:srgbClr val="927F2E"/>
                </a:solidFill>
                <a:latin typeface="Times New Roman" pitchFamily="18" charset="0"/>
                <a:cs typeface="Times New Roman" pitchFamily="18" charset="0"/>
              </a:rPr>
              <a:t>Petition; an expression of need.</a:t>
            </a:r>
          </a:p>
          <a:p>
            <a:endParaRPr lang="en-US" dirty="0" smtClean="0">
              <a:solidFill>
                <a:srgbClr val="927F2E"/>
              </a:solidFill>
              <a:latin typeface="Times New Roman" pitchFamily="18" charset="0"/>
              <a:cs typeface="Times New Roman" pitchFamily="18" charset="0"/>
            </a:endParaRPr>
          </a:p>
          <a:p>
            <a:r>
              <a:rPr lang="en-US" dirty="0" smtClean="0">
                <a:solidFill>
                  <a:srgbClr val="927F2E"/>
                </a:solidFill>
                <a:latin typeface="Times New Roman" pitchFamily="18" charset="0"/>
                <a:cs typeface="Times New Roman" pitchFamily="18" charset="0"/>
              </a:rPr>
              <a:t>I exhort therefore, that, first of all, </a:t>
            </a:r>
            <a:r>
              <a:rPr lang="en-US" b="1" dirty="0" smtClean="0">
                <a:solidFill>
                  <a:srgbClr val="927F2E"/>
                </a:solidFill>
                <a:latin typeface="Times New Roman" pitchFamily="18" charset="0"/>
                <a:cs typeface="Times New Roman" pitchFamily="18" charset="0"/>
              </a:rPr>
              <a:t>SUPPLICATIONS, prayers, intercessions, and giving of thanks, be made for all men. (</a:t>
            </a:r>
            <a:r>
              <a:rPr lang="en-US" b="1" u="sng" dirty="0" smtClean="0">
                <a:solidFill>
                  <a:srgbClr val="927F2E"/>
                </a:solidFill>
                <a:latin typeface="Times New Roman" pitchFamily="18" charset="0"/>
                <a:cs typeface="Times New Roman" pitchFamily="18" charset="0"/>
              </a:rPr>
              <a:t>1Ti_2:1)</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I Timothy 5:5</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927F2E"/>
                </a:solidFill>
                <a:latin typeface="Times New Roman" pitchFamily="18" charset="0"/>
                <a:cs typeface="Times New Roman" pitchFamily="18" charset="0"/>
              </a:rPr>
              <a:t>Now she that is a widow indeed, and desolate, </a:t>
            </a:r>
            <a:r>
              <a:rPr lang="en-US" i="1" dirty="0" err="1" smtClean="0">
                <a:solidFill>
                  <a:srgbClr val="927F2E"/>
                </a:solidFill>
                <a:latin typeface="Times New Roman" pitchFamily="18" charset="0"/>
                <a:cs typeface="Times New Roman" pitchFamily="18" charset="0"/>
              </a:rPr>
              <a:t>trusteth</a:t>
            </a:r>
            <a:r>
              <a:rPr lang="en-US" i="1" dirty="0" smtClean="0">
                <a:solidFill>
                  <a:srgbClr val="927F2E"/>
                </a:solidFill>
                <a:latin typeface="Times New Roman" pitchFamily="18" charset="0"/>
                <a:cs typeface="Times New Roman" pitchFamily="18" charset="0"/>
              </a:rPr>
              <a:t> in God, and </a:t>
            </a:r>
            <a:r>
              <a:rPr lang="en-US" i="1" dirty="0" err="1" smtClean="0">
                <a:solidFill>
                  <a:srgbClr val="927F2E"/>
                </a:solidFill>
                <a:latin typeface="Times New Roman" pitchFamily="18" charset="0"/>
                <a:cs typeface="Times New Roman" pitchFamily="18" charset="0"/>
              </a:rPr>
              <a:t>continueth</a:t>
            </a:r>
            <a:r>
              <a:rPr lang="en-US" i="1" dirty="0" smtClean="0">
                <a:solidFill>
                  <a:srgbClr val="927F2E"/>
                </a:solidFill>
                <a:latin typeface="Times New Roman" pitchFamily="18" charset="0"/>
                <a:cs typeface="Times New Roman" pitchFamily="18" charset="0"/>
              </a:rPr>
              <a:t> in supplications and prayers night and day.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Hebrews 5:6-10</a:t>
            </a:r>
            <a:endParaRPr lang="en-US" dirty="0"/>
          </a:p>
        </p:txBody>
      </p:sp>
      <p:sp>
        <p:nvSpPr>
          <p:cNvPr id="3" name="Content Placeholder 2"/>
          <p:cNvSpPr>
            <a:spLocks noGrp="1"/>
          </p:cNvSpPr>
          <p:nvPr>
            <p:ph idx="1"/>
          </p:nvPr>
        </p:nvSpPr>
        <p:spPr/>
        <p:txBody>
          <a:bodyPr/>
          <a:lstStyle/>
          <a:p>
            <a:r>
              <a:rPr lang="en-US" sz="2400" i="1" dirty="0" smtClean="0">
                <a:solidFill>
                  <a:srgbClr val="927F2E"/>
                </a:solidFill>
                <a:latin typeface="Times New Roman" pitchFamily="18" charset="0"/>
                <a:cs typeface="Times New Roman" pitchFamily="18" charset="0"/>
              </a:rPr>
              <a:t>As he </a:t>
            </a:r>
            <a:r>
              <a:rPr lang="en-US" sz="2400" i="1" dirty="0" err="1" smtClean="0">
                <a:solidFill>
                  <a:srgbClr val="927F2E"/>
                </a:solidFill>
                <a:latin typeface="Times New Roman" pitchFamily="18" charset="0"/>
                <a:cs typeface="Times New Roman" pitchFamily="18" charset="0"/>
              </a:rPr>
              <a:t>saith</a:t>
            </a:r>
            <a:r>
              <a:rPr lang="en-US" sz="2400" i="1" dirty="0" smtClean="0">
                <a:solidFill>
                  <a:srgbClr val="927F2E"/>
                </a:solidFill>
                <a:latin typeface="Times New Roman" pitchFamily="18" charset="0"/>
                <a:cs typeface="Times New Roman" pitchFamily="18" charset="0"/>
              </a:rPr>
              <a:t> also in another [place], Thou [art] a priest for ever after the order of </a:t>
            </a:r>
            <a:r>
              <a:rPr lang="en-US" sz="2400" i="1" dirty="0" err="1" smtClean="0">
                <a:solidFill>
                  <a:srgbClr val="927F2E"/>
                </a:solidFill>
                <a:latin typeface="Times New Roman" pitchFamily="18" charset="0"/>
                <a:cs typeface="Times New Roman" pitchFamily="18" charset="0"/>
              </a:rPr>
              <a:t>Melchisedec</a:t>
            </a:r>
            <a:r>
              <a:rPr lang="en-US" sz="2400" i="1" dirty="0" smtClean="0">
                <a:solidFill>
                  <a:srgbClr val="927F2E"/>
                </a:solidFill>
                <a:latin typeface="Times New Roman" pitchFamily="18" charset="0"/>
                <a:cs typeface="Times New Roman" pitchFamily="18" charset="0"/>
              </a:rPr>
              <a:t>. </a:t>
            </a:r>
          </a:p>
          <a:p>
            <a:r>
              <a:rPr lang="en-US" sz="2400" i="1" dirty="0" smtClean="0">
                <a:solidFill>
                  <a:srgbClr val="927F2E"/>
                </a:solidFill>
                <a:latin typeface="Times New Roman" pitchFamily="18" charset="0"/>
                <a:cs typeface="Times New Roman" pitchFamily="18" charset="0"/>
              </a:rPr>
              <a:t>Who in the days of his flesh, when he had offered up prayers and supplications with strong crying and tears unto him that was able to save him from death, and was heard in that he feared; </a:t>
            </a:r>
          </a:p>
          <a:p>
            <a:r>
              <a:rPr lang="en-US" sz="2400" i="1" dirty="0" smtClean="0">
                <a:solidFill>
                  <a:srgbClr val="927F2E"/>
                </a:solidFill>
                <a:latin typeface="Times New Roman" pitchFamily="18" charset="0"/>
                <a:cs typeface="Times New Roman" pitchFamily="18" charset="0"/>
              </a:rPr>
              <a:t>Though he were a Son, yet learned he obedience by the things which he suffered; </a:t>
            </a:r>
          </a:p>
          <a:p>
            <a:r>
              <a:rPr lang="en-US" sz="2400" i="1" dirty="0" smtClean="0">
                <a:solidFill>
                  <a:srgbClr val="927F2E"/>
                </a:solidFill>
                <a:latin typeface="Times New Roman" pitchFamily="18" charset="0"/>
                <a:cs typeface="Times New Roman" pitchFamily="18" charset="0"/>
              </a:rPr>
              <a:t>And being made perfect, he became the author of eternal salvation unto all them that obey him; </a:t>
            </a:r>
          </a:p>
          <a:p>
            <a:r>
              <a:rPr lang="en-US" sz="2400" i="1" dirty="0" smtClean="0">
                <a:solidFill>
                  <a:srgbClr val="927F2E"/>
                </a:solidFill>
                <a:latin typeface="Times New Roman" pitchFamily="18" charset="0"/>
                <a:cs typeface="Times New Roman" pitchFamily="18" charset="0"/>
              </a:rPr>
              <a:t>Called of God an high priest after the order of </a:t>
            </a:r>
            <a:r>
              <a:rPr lang="en-US" sz="2400" i="1" dirty="0" err="1" smtClean="0">
                <a:solidFill>
                  <a:srgbClr val="927F2E"/>
                </a:solidFill>
                <a:latin typeface="Times New Roman" pitchFamily="18" charset="0"/>
                <a:cs typeface="Times New Roman" pitchFamily="18" charset="0"/>
              </a:rPr>
              <a:t>Melchisedec</a:t>
            </a:r>
            <a:r>
              <a:rPr lang="en-US" sz="2400" i="1" dirty="0" smtClean="0">
                <a:solidFill>
                  <a:srgbClr val="927F2E"/>
                </a:solidFill>
                <a:latin typeface="Times New Roman" pitchFamily="18" charset="0"/>
                <a:cs typeface="Times New Roman" pitchFamily="18" charset="0"/>
              </a:rPr>
              <a:t>.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Strong’s Hebrew and Greek Dictionaries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i="1" dirty="0" smtClean="0">
                <a:solidFill>
                  <a:srgbClr val="927F2E"/>
                </a:solidFill>
                <a:latin typeface="Times New Roman" pitchFamily="18" charset="0"/>
                <a:cs typeface="Times New Roman" pitchFamily="18" charset="0"/>
              </a:rPr>
              <a:t>G1162</a:t>
            </a:r>
          </a:p>
          <a:p>
            <a:r>
              <a:rPr lang="vi-VN" i="1" dirty="0" smtClean="0">
                <a:solidFill>
                  <a:srgbClr val="927F2E"/>
                </a:solidFill>
                <a:latin typeface="Times New Roman" pitchFamily="18" charset="0"/>
                <a:cs typeface="Times New Roman" pitchFamily="18" charset="0"/>
              </a:rPr>
              <a:t>δέησις</a:t>
            </a:r>
          </a:p>
          <a:p>
            <a:r>
              <a:rPr lang="en-US" i="1" dirty="0" err="1" smtClean="0">
                <a:solidFill>
                  <a:srgbClr val="927F2E"/>
                </a:solidFill>
                <a:latin typeface="Times New Roman" pitchFamily="18" charset="0"/>
                <a:cs typeface="Times New Roman" pitchFamily="18" charset="0"/>
              </a:rPr>
              <a:t>deēsis</a:t>
            </a:r>
            <a:endParaRPr lang="en-US" i="1" dirty="0" smtClean="0">
              <a:solidFill>
                <a:srgbClr val="927F2E"/>
              </a:solidFill>
              <a:latin typeface="Times New Roman" pitchFamily="18" charset="0"/>
              <a:cs typeface="Times New Roman" pitchFamily="18" charset="0"/>
            </a:endParaRPr>
          </a:p>
          <a:p>
            <a:r>
              <a:rPr lang="en-US" i="1" dirty="0" err="1" smtClean="0">
                <a:solidFill>
                  <a:srgbClr val="927F2E"/>
                </a:solidFill>
                <a:latin typeface="Times New Roman" pitchFamily="18" charset="0"/>
                <a:cs typeface="Times New Roman" pitchFamily="18" charset="0"/>
              </a:rPr>
              <a:t>deh</a:t>
            </a:r>
            <a:r>
              <a:rPr lang="en-US" i="1" dirty="0" smtClean="0">
                <a:solidFill>
                  <a:srgbClr val="927F2E"/>
                </a:solidFill>
                <a:latin typeface="Times New Roman" pitchFamily="18" charset="0"/>
                <a:cs typeface="Times New Roman" pitchFamily="18" charset="0"/>
              </a:rPr>
              <a:t>'-ay-sis</a:t>
            </a:r>
          </a:p>
          <a:p>
            <a:r>
              <a:rPr lang="en-US" i="1" dirty="0" smtClean="0">
                <a:solidFill>
                  <a:srgbClr val="927F2E"/>
                </a:solidFill>
                <a:latin typeface="Times New Roman" pitchFamily="18" charset="0"/>
                <a:cs typeface="Times New Roman" pitchFamily="18" charset="0"/>
              </a:rPr>
              <a:t>From G1189; a petition: - prayer, request, supplication.</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Thayer’s Greek Definitions</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b="1" i="1" dirty="0" smtClean="0">
                <a:solidFill>
                  <a:srgbClr val="927F2E"/>
                </a:solidFill>
                <a:latin typeface="Times New Roman" pitchFamily="18" charset="0"/>
                <a:cs typeface="Times New Roman" pitchFamily="18" charset="0"/>
              </a:rPr>
              <a:t>G1162</a:t>
            </a:r>
          </a:p>
          <a:p>
            <a:r>
              <a:rPr lang="vi-VN" sz="2400" i="1" dirty="0" smtClean="0">
                <a:solidFill>
                  <a:srgbClr val="927F2E"/>
                </a:solidFill>
                <a:latin typeface="Times New Roman" pitchFamily="18" charset="0"/>
                <a:cs typeface="Times New Roman" pitchFamily="18" charset="0"/>
              </a:rPr>
              <a:t>δέησις</a:t>
            </a:r>
          </a:p>
          <a:p>
            <a:r>
              <a:rPr lang="en-US" sz="2400" i="1" dirty="0" err="1" smtClean="0">
                <a:solidFill>
                  <a:srgbClr val="927F2E"/>
                </a:solidFill>
                <a:latin typeface="Times New Roman" pitchFamily="18" charset="0"/>
                <a:cs typeface="Times New Roman" pitchFamily="18" charset="0"/>
              </a:rPr>
              <a:t>deēsis</a:t>
            </a:r>
            <a:endParaRPr lang="en-US" sz="2400" i="1" dirty="0" smtClean="0">
              <a:solidFill>
                <a:srgbClr val="927F2E"/>
              </a:solidFill>
              <a:latin typeface="Times New Roman" pitchFamily="18" charset="0"/>
              <a:cs typeface="Times New Roman" pitchFamily="18" charset="0"/>
            </a:endParaRPr>
          </a:p>
          <a:p>
            <a:r>
              <a:rPr lang="en-US" sz="2400" b="1" i="1" dirty="0" smtClean="0">
                <a:solidFill>
                  <a:srgbClr val="927F2E"/>
                </a:solidFill>
                <a:latin typeface="Times New Roman" pitchFamily="18" charset="0"/>
                <a:cs typeface="Times New Roman" pitchFamily="18" charset="0"/>
              </a:rPr>
              <a:t>Thayer Definition:</a:t>
            </a:r>
          </a:p>
          <a:p>
            <a:r>
              <a:rPr lang="en-US" sz="2400" i="1" dirty="0" smtClean="0">
                <a:solidFill>
                  <a:srgbClr val="927F2E"/>
                </a:solidFill>
                <a:latin typeface="Times New Roman" pitchFamily="18" charset="0"/>
                <a:cs typeface="Times New Roman" pitchFamily="18" charset="0"/>
              </a:rPr>
              <a:t>1) need, indigence, want, privation, penury</a:t>
            </a:r>
          </a:p>
          <a:p>
            <a:r>
              <a:rPr lang="en-US" sz="2400" i="1" dirty="0" smtClean="0">
                <a:solidFill>
                  <a:srgbClr val="927F2E"/>
                </a:solidFill>
                <a:latin typeface="Times New Roman" pitchFamily="18" charset="0"/>
                <a:cs typeface="Times New Roman" pitchFamily="18" charset="0"/>
              </a:rPr>
              <a:t>2) a seeking, asking, entreating, entreaty to God or to man</a:t>
            </a:r>
          </a:p>
          <a:p>
            <a:r>
              <a:rPr lang="en-US" sz="2400" b="1" i="1" dirty="0" smtClean="0">
                <a:solidFill>
                  <a:srgbClr val="927F2E"/>
                </a:solidFill>
                <a:latin typeface="Times New Roman" pitchFamily="18" charset="0"/>
                <a:cs typeface="Times New Roman" pitchFamily="18" charset="0"/>
              </a:rPr>
              <a:t>Part of Speech: noun feminine</a:t>
            </a:r>
          </a:p>
          <a:p>
            <a:r>
              <a:rPr lang="en-US" sz="2400" b="1" i="1" dirty="0" smtClean="0">
                <a:solidFill>
                  <a:srgbClr val="927F2E"/>
                </a:solidFill>
                <a:latin typeface="Times New Roman" pitchFamily="18" charset="0"/>
                <a:cs typeface="Times New Roman" pitchFamily="18" charset="0"/>
              </a:rPr>
              <a:t>A Related Word by Thayer’s/Strong’s Number: from G1189</a:t>
            </a:r>
          </a:p>
          <a:p>
            <a:r>
              <a:rPr lang="en-US" sz="2400" b="1" i="1" dirty="0" smtClean="0">
                <a:solidFill>
                  <a:srgbClr val="927F2E"/>
                </a:solidFill>
                <a:latin typeface="Times New Roman" pitchFamily="18" charset="0"/>
                <a:cs typeface="Times New Roman" pitchFamily="18" charset="0"/>
              </a:rPr>
              <a:t>Citing in TDNT: 2:40, 144</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27F2E"/>
                </a:solidFill>
                <a:latin typeface="Times New Roman" pitchFamily="18" charset="0"/>
                <a:cs typeface="Times New Roman" pitchFamily="18" charset="0"/>
              </a:rPr>
              <a:t>King James Concordance</a:t>
            </a:r>
            <a:endParaRPr lang="en-US" sz="3600"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1800" b="1" dirty="0" smtClean="0">
                <a:solidFill>
                  <a:srgbClr val="927F2E"/>
                </a:solidFill>
                <a:latin typeface="Times New Roman" pitchFamily="18" charset="0"/>
                <a:cs typeface="Times New Roman" pitchFamily="18" charset="0"/>
              </a:rPr>
              <a:t>G1162</a:t>
            </a:r>
          </a:p>
          <a:p>
            <a:r>
              <a:rPr lang="vi-VN" sz="1800" dirty="0" smtClean="0">
                <a:solidFill>
                  <a:srgbClr val="927F2E"/>
                </a:solidFill>
                <a:latin typeface="Times New Roman" pitchFamily="18" charset="0"/>
                <a:cs typeface="Times New Roman" pitchFamily="18" charset="0"/>
              </a:rPr>
              <a:t>δέησις</a:t>
            </a:r>
          </a:p>
          <a:p>
            <a:r>
              <a:rPr lang="en-US" sz="1800" dirty="0" err="1" smtClean="0">
                <a:solidFill>
                  <a:srgbClr val="927F2E"/>
                </a:solidFill>
                <a:latin typeface="Times New Roman" pitchFamily="18" charset="0"/>
                <a:cs typeface="Times New Roman" pitchFamily="18" charset="0"/>
              </a:rPr>
              <a:t>deēsis</a:t>
            </a:r>
            <a:endParaRPr lang="en-US" sz="1800" dirty="0" smtClean="0">
              <a:solidFill>
                <a:srgbClr val="927F2E"/>
              </a:solidFill>
              <a:latin typeface="Times New Roman" pitchFamily="18" charset="0"/>
              <a:cs typeface="Times New Roman" pitchFamily="18" charset="0"/>
            </a:endParaRPr>
          </a:p>
          <a:p>
            <a:r>
              <a:rPr lang="en-US" sz="1800" b="1" dirty="0" smtClean="0">
                <a:solidFill>
                  <a:srgbClr val="927F2E"/>
                </a:solidFill>
                <a:latin typeface="Times New Roman" pitchFamily="18" charset="0"/>
                <a:cs typeface="Times New Roman" pitchFamily="18" charset="0"/>
              </a:rPr>
              <a:t>Total KJV Occurrences: 19</a:t>
            </a:r>
          </a:p>
          <a:p>
            <a:r>
              <a:rPr lang="en-US" sz="1800" b="1" dirty="0" smtClean="0">
                <a:solidFill>
                  <a:srgbClr val="927F2E"/>
                </a:solidFill>
                <a:latin typeface="Times New Roman" pitchFamily="18" charset="0"/>
                <a:cs typeface="Times New Roman" pitchFamily="18" charset="0"/>
              </a:rPr>
              <a:t>prayer, 7</a:t>
            </a:r>
          </a:p>
          <a:p>
            <a:r>
              <a:rPr lang="pl-PL" sz="1800" u="sng" dirty="0" smtClean="0">
                <a:solidFill>
                  <a:srgbClr val="927F2E"/>
                </a:solidFill>
                <a:latin typeface="Times New Roman" pitchFamily="18" charset="0"/>
                <a:cs typeface="Times New Roman" pitchFamily="18" charset="0"/>
              </a:rPr>
              <a:t>Luk_1:13, Rom_10:1, 2Co_1:11, 2Co_9:14, Phi_1:4, Phi_1:19, Jam_5:16</a:t>
            </a:r>
          </a:p>
          <a:p>
            <a:r>
              <a:rPr lang="en-US" sz="1800" b="1" dirty="0" smtClean="0">
                <a:solidFill>
                  <a:srgbClr val="927F2E"/>
                </a:solidFill>
                <a:latin typeface="Times New Roman" pitchFamily="18" charset="0"/>
                <a:cs typeface="Times New Roman" pitchFamily="18" charset="0"/>
              </a:rPr>
              <a:t>prayers, 5</a:t>
            </a:r>
          </a:p>
          <a:p>
            <a:r>
              <a:rPr lang="en-US" sz="1800" u="sng" dirty="0" smtClean="0">
                <a:solidFill>
                  <a:srgbClr val="927F2E"/>
                </a:solidFill>
                <a:latin typeface="Times New Roman" pitchFamily="18" charset="0"/>
                <a:cs typeface="Times New Roman" pitchFamily="18" charset="0"/>
              </a:rPr>
              <a:t>Luk_2:37, Luk_5:33, 2Ti_1:3, Heb_5:7, 1Pe_3:12</a:t>
            </a:r>
          </a:p>
          <a:p>
            <a:r>
              <a:rPr lang="en-US" sz="1800" b="1" dirty="0" smtClean="0">
                <a:solidFill>
                  <a:srgbClr val="927F2E"/>
                </a:solidFill>
                <a:latin typeface="Times New Roman" pitchFamily="18" charset="0"/>
                <a:cs typeface="Times New Roman" pitchFamily="18" charset="0"/>
              </a:rPr>
              <a:t>supplication, 4</a:t>
            </a:r>
          </a:p>
          <a:p>
            <a:r>
              <a:rPr lang="en-US" sz="1800" u="sng" dirty="0" smtClean="0">
                <a:solidFill>
                  <a:srgbClr val="927F2E"/>
                </a:solidFill>
                <a:latin typeface="Times New Roman" pitchFamily="18" charset="0"/>
                <a:cs typeface="Times New Roman" pitchFamily="18" charset="0"/>
              </a:rPr>
              <a:t>Act_1:14, Eph_6:18 (2), Phi_4:6</a:t>
            </a:r>
          </a:p>
          <a:p>
            <a:r>
              <a:rPr lang="en-US" sz="1800" b="1" dirty="0" smtClean="0">
                <a:solidFill>
                  <a:srgbClr val="927F2E"/>
                </a:solidFill>
                <a:latin typeface="Times New Roman" pitchFamily="18" charset="0"/>
                <a:cs typeface="Times New Roman" pitchFamily="18" charset="0"/>
              </a:rPr>
              <a:t>supplications, 2</a:t>
            </a:r>
          </a:p>
          <a:p>
            <a:r>
              <a:rPr lang="en-US" sz="1800" u="sng" dirty="0" smtClean="0">
                <a:solidFill>
                  <a:srgbClr val="927F2E"/>
                </a:solidFill>
                <a:latin typeface="Times New Roman" pitchFamily="18" charset="0"/>
                <a:cs typeface="Times New Roman" pitchFamily="18" charset="0"/>
              </a:rPr>
              <a:t>1Ti_2:1, 1Ti_5:5</a:t>
            </a:r>
          </a:p>
          <a:p>
            <a:r>
              <a:rPr lang="en-US" sz="1800" b="1" dirty="0" smtClean="0">
                <a:solidFill>
                  <a:srgbClr val="927F2E"/>
                </a:solidFill>
                <a:latin typeface="Times New Roman" pitchFamily="18" charset="0"/>
                <a:cs typeface="Times New Roman" pitchFamily="18" charset="0"/>
              </a:rPr>
              <a:t>request, 1</a:t>
            </a:r>
          </a:p>
          <a:p>
            <a:r>
              <a:rPr lang="en-US" sz="1800" u="sng" dirty="0" smtClean="0">
                <a:solidFill>
                  <a:srgbClr val="927F2E"/>
                </a:solidFill>
                <a:latin typeface="Times New Roman" pitchFamily="18" charset="0"/>
                <a:cs typeface="Times New Roman" pitchFamily="18" charset="0"/>
              </a:rPr>
              <a:t>Phi_1:4</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927F2E"/>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457200" y="1447800"/>
            <a:ext cx="8229600" cy="4876800"/>
          </a:xfrm>
        </p:spPr>
        <p:txBody>
          <a:bodyPr/>
          <a:lstStyle/>
          <a:p>
            <a:r>
              <a:rPr lang="en-US" sz="2100" i="1" dirty="0">
                <a:solidFill>
                  <a:srgbClr val="927F2E"/>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927F2E"/>
                </a:solidFill>
                <a:latin typeface="Times New Roman" pitchFamily="18" charset="0"/>
                <a:cs typeface="Times New Roman" pitchFamily="18" charset="0"/>
              </a:rPr>
              <a:t>And your feet shod with the preparation of the gospel of peace; </a:t>
            </a:r>
          </a:p>
          <a:p>
            <a:r>
              <a:rPr lang="en-US" sz="2100" i="1" dirty="0">
                <a:solidFill>
                  <a:srgbClr val="927F2E"/>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927F2E"/>
                </a:solidFill>
                <a:latin typeface="Times New Roman" pitchFamily="18" charset="0"/>
                <a:cs typeface="Times New Roman" pitchFamily="18" charset="0"/>
              </a:rPr>
              <a:t>And take the helmet of salvation, and the sword of the Spirit, which is the word of God: </a:t>
            </a:r>
          </a:p>
          <a:p>
            <a:r>
              <a:rPr lang="en-US" sz="2100" i="1" dirty="0">
                <a:solidFill>
                  <a:srgbClr val="927F2E"/>
                </a:solidFill>
                <a:latin typeface="Times New Roman" pitchFamily="18" charset="0"/>
                <a:cs typeface="Times New Roman" pitchFamily="18" charset="0"/>
              </a:rPr>
              <a:t>Praying always with all prayer and </a:t>
            </a:r>
            <a:r>
              <a:rPr lang="en-US" sz="2100" b="1" i="1" dirty="0">
                <a:solidFill>
                  <a:srgbClr val="927F2E"/>
                </a:solidFill>
                <a:latin typeface="Times New Roman" pitchFamily="18" charset="0"/>
                <a:cs typeface="Times New Roman" pitchFamily="18" charset="0"/>
              </a:rPr>
              <a:t>supplication in the Spirit</a:t>
            </a:r>
            <a:r>
              <a:rPr lang="en-US" sz="2100" i="1" dirty="0">
                <a:solidFill>
                  <a:srgbClr val="927F2E"/>
                </a:solidFill>
                <a:latin typeface="Times New Roman" pitchFamily="18" charset="0"/>
                <a:cs typeface="Times New Roman" pitchFamily="18" charset="0"/>
              </a:rPr>
              <a:t>, and watching thereunto with all perseverance and supplication for all saints; </a:t>
            </a:r>
          </a:p>
          <a:p>
            <a:r>
              <a:rPr lang="en-US" sz="2100" i="1" dirty="0">
                <a:solidFill>
                  <a:srgbClr val="927F2E"/>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927F2E"/>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Webster’s 1828 Dictionary</a:t>
            </a:r>
            <a:endParaRPr lang="en-US" i="1" dirty="0">
              <a:solidFill>
                <a:srgbClr val="927F2E"/>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600" b="1" i="1" dirty="0" smtClean="0">
                <a:solidFill>
                  <a:srgbClr val="927F2E"/>
                </a:solidFill>
                <a:latin typeface="Times New Roman" pitchFamily="18" charset="0"/>
                <a:cs typeface="Times New Roman" pitchFamily="18" charset="0"/>
              </a:rPr>
              <a:t>Supplication</a:t>
            </a:r>
          </a:p>
          <a:p>
            <a:r>
              <a:rPr lang="en-US" sz="2600" b="1" i="1" dirty="0" smtClean="0">
                <a:solidFill>
                  <a:srgbClr val="927F2E"/>
                </a:solidFill>
                <a:latin typeface="Times New Roman" pitchFamily="18" charset="0"/>
                <a:cs typeface="Times New Roman" pitchFamily="18" charset="0"/>
              </a:rPr>
              <a:t>SUPPLICA'TION, n. [L. </a:t>
            </a:r>
            <a:r>
              <a:rPr lang="en-US" sz="2600" b="1" i="1" dirty="0" err="1" smtClean="0">
                <a:solidFill>
                  <a:srgbClr val="927F2E"/>
                </a:solidFill>
                <a:latin typeface="Times New Roman" pitchFamily="18" charset="0"/>
                <a:cs typeface="Times New Roman" pitchFamily="18" charset="0"/>
              </a:rPr>
              <a:t>supplicatio</a:t>
            </a:r>
            <a:r>
              <a:rPr lang="en-US" sz="2600" b="1" i="1" dirty="0" smtClean="0">
                <a:solidFill>
                  <a:srgbClr val="927F2E"/>
                </a:solidFill>
                <a:latin typeface="Times New Roman" pitchFamily="18" charset="0"/>
                <a:cs typeface="Times New Roman" pitchFamily="18" charset="0"/>
              </a:rPr>
              <a:t>.]</a:t>
            </a:r>
            <a:endParaRPr lang="en-US" sz="2600" i="1" dirty="0" smtClean="0">
              <a:solidFill>
                <a:srgbClr val="927F2E"/>
              </a:solidFill>
              <a:latin typeface="Times New Roman" pitchFamily="18" charset="0"/>
              <a:cs typeface="Times New Roman" pitchFamily="18" charset="0"/>
            </a:endParaRPr>
          </a:p>
          <a:p>
            <a:r>
              <a:rPr lang="en-US" sz="2600" i="1" dirty="0" smtClean="0">
                <a:solidFill>
                  <a:srgbClr val="927F2E"/>
                </a:solidFill>
                <a:latin typeface="Times New Roman" pitchFamily="18" charset="0"/>
                <a:cs typeface="Times New Roman" pitchFamily="18" charset="0"/>
              </a:rPr>
              <a:t>1. Entreaty; humble and earnest prayer in worship. In all our supplications to the Father of mercies, let us remember a world lying in ignorance and wickedness.</a:t>
            </a:r>
          </a:p>
          <a:p>
            <a:r>
              <a:rPr lang="en-US" sz="2600" i="1" dirty="0" smtClean="0">
                <a:solidFill>
                  <a:srgbClr val="927F2E"/>
                </a:solidFill>
                <a:latin typeface="Times New Roman" pitchFamily="18" charset="0"/>
                <a:cs typeface="Times New Roman" pitchFamily="18" charset="0"/>
              </a:rPr>
              <a:t>2. Petition; earnest request.</a:t>
            </a:r>
          </a:p>
          <a:p>
            <a:r>
              <a:rPr lang="en-US" sz="2600" i="1" dirty="0" smtClean="0">
                <a:solidFill>
                  <a:srgbClr val="927F2E"/>
                </a:solidFill>
                <a:latin typeface="Times New Roman" pitchFamily="18" charset="0"/>
                <a:cs typeface="Times New Roman" pitchFamily="18" charset="0"/>
              </a:rPr>
              <a:t>3. In Roman antiquity, a religious solemnity observed in consequence of some military success. It consisted in sacrifices, feasting, offering thanks, and praying for a continuance of success.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27F2E"/>
                </a:solidFill>
                <a:latin typeface="Times New Roman" pitchFamily="18" charset="0"/>
                <a:cs typeface="Times New Roman" pitchFamily="18" charset="0"/>
              </a:rPr>
              <a:t>Ephesians 6:18</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solidFill>
                  <a:srgbClr val="927F2E"/>
                </a:solidFill>
                <a:latin typeface="Times New Roman" pitchFamily="18" charset="0"/>
                <a:cs typeface="Times New Roman" pitchFamily="18" charset="0"/>
              </a:rPr>
              <a:t>Praying always with all prayer and supplication in the Spirit, and watching thereunto with all perseverance and supplication for all saints;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TotalTime>
  <Words>5185</Words>
  <Application>Microsoft Office PowerPoint</Application>
  <PresentationFormat>On-screen Show (4:3)</PresentationFormat>
  <Paragraphs>444</Paragraphs>
  <Slides>75</Slides>
  <Notes>0</Notes>
  <HiddenSlides>0</HiddenSlides>
  <MMClips>0</MMClips>
  <ScaleCrop>false</ScaleCrop>
  <HeadingPairs>
    <vt:vector size="4" baseType="variant">
      <vt:variant>
        <vt:lpstr>Theme</vt:lpstr>
      </vt:variant>
      <vt:variant>
        <vt:i4>2</vt:i4>
      </vt:variant>
      <vt:variant>
        <vt:lpstr>Slide Titles</vt:lpstr>
      </vt:variant>
      <vt:variant>
        <vt:i4>75</vt:i4>
      </vt:variant>
    </vt:vector>
  </HeadingPairs>
  <TitlesOfParts>
    <vt:vector size="77" baseType="lpstr">
      <vt:lpstr>Default Design</vt:lpstr>
      <vt:lpstr>Concourse</vt:lpstr>
      <vt:lpstr>The Good Shepherd Ministry Psalm 23    </vt:lpstr>
      <vt:lpstr>The Good Shepherd Ministry Psalm 23</vt:lpstr>
      <vt:lpstr>The Good Shepherd Ministry Psalm 23</vt:lpstr>
      <vt:lpstr>Supplicating in the Spirit  </vt:lpstr>
      <vt:lpstr>Put On Whole Armor of God</vt:lpstr>
      <vt:lpstr>Supplication</vt:lpstr>
      <vt:lpstr>King James Dictionary</vt:lpstr>
      <vt:lpstr>Webster’s 1828 Dictionary</vt:lpstr>
      <vt:lpstr>Ephesians 6:18</vt:lpstr>
      <vt:lpstr>Ephesians 6:18a</vt:lpstr>
      <vt:lpstr>Strong’s Hebrew and Greek Dictionaries</vt:lpstr>
      <vt:lpstr>Thayer’s Greek Definitions</vt:lpstr>
      <vt:lpstr>King James Concordance</vt:lpstr>
      <vt:lpstr>King James Concordance cont.</vt:lpstr>
      <vt:lpstr>I Kings 8.45</vt:lpstr>
      <vt:lpstr>I Kings 9:3</vt:lpstr>
      <vt:lpstr>II Chronicles 6:19-20</vt:lpstr>
      <vt:lpstr>II Chronicles 6:28-31</vt:lpstr>
      <vt:lpstr>Psalm 86:5-7</vt:lpstr>
      <vt:lpstr>Psalm 143:1</vt:lpstr>
      <vt:lpstr>Daniel 9:17-19</vt:lpstr>
      <vt:lpstr>Brown-Driver-Brigg’s Hebrew Definitions</vt:lpstr>
      <vt:lpstr>Strong’s Hebrew and Greek Dictionaries</vt:lpstr>
      <vt:lpstr>King James Concordance</vt:lpstr>
      <vt:lpstr>I Kings 8:30</vt:lpstr>
      <vt:lpstr>I Kings 8:37-52</vt:lpstr>
      <vt:lpstr>I Kings 8:37-52 cont.</vt:lpstr>
      <vt:lpstr>I Kings 8:37-52 cont.</vt:lpstr>
      <vt:lpstr>I Kings 8:59-60</vt:lpstr>
      <vt:lpstr>II Chronicles 6:23-25</vt:lpstr>
      <vt:lpstr>Psalm 30:8</vt:lpstr>
      <vt:lpstr>Psalm 142:1-6</vt:lpstr>
      <vt:lpstr>Hosea 12:3-5</vt:lpstr>
      <vt:lpstr>Brown-Driver-Brigg’s Hebrew Definitions</vt:lpstr>
      <vt:lpstr>Strong’s Hebrew and Greek Dictionaries</vt:lpstr>
      <vt:lpstr>King James Concordance</vt:lpstr>
      <vt:lpstr>King James Concordance cont.</vt:lpstr>
      <vt:lpstr>Daniel 6:11</vt:lpstr>
      <vt:lpstr>Brown-Driver-Brigg’s Hebrew Definitions</vt:lpstr>
      <vt:lpstr>Strong’s Hebrew and Greek Dictionaries</vt:lpstr>
      <vt:lpstr>King James Concordance</vt:lpstr>
      <vt:lpstr>I Kings 8:54</vt:lpstr>
      <vt:lpstr>Brown-Driver-Brigg’s Hebrew Definitions</vt:lpstr>
      <vt:lpstr>Strong’s Hebrew and Greek Dictionaries</vt:lpstr>
      <vt:lpstr>King James Concordance</vt:lpstr>
      <vt:lpstr>Psalm 119:170</vt:lpstr>
      <vt:lpstr>Jeremiah 42:9-10</vt:lpstr>
      <vt:lpstr>Daniel 9:20-21</vt:lpstr>
      <vt:lpstr>Brown-Driver-Brigg’s Hebrew Definitions</vt:lpstr>
      <vt:lpstr>Strong’s Hebrew and Greek Dictionaries</vt:lpstr>
      <vt:lpstr>King James Concordance</vt:lpstr>
      <vt:lpstr>II Chronicles 6:21</vt:lpstr>
      <vt:lpstr>Psalm 6:9</vt:lpstr>
      <vt:lpstr>Psalm 28:1-3</vt:lpstr>
      <vt:lpstr>Psalm 28:6</vt:lpstr>
      <vt:lpstr>Psalm 116:1-2</vt:lpstr>
      <vt:lpstr>PowerPoint Presentation</vt:lpstr>
      <vt:lpstr>Jeremiah 3:21</vt:lpstr>
      <vt:lpstr>PowerPoint Presentation</vt:lpstr>
      <vt:lpstr>Daniel 9:2-6</vt:lpstr>
      <vt:lpstr>Daniel 9:22-23</vt:lpstr>
      <vt:lpstr>Zechariah 12:9-10</vt:lpstr>
      <vt:lpstr>Brown-Driver-Brigg’s Hebrew Definitions</vt:lpstr>
      <vt:lpstr>Strong’s Hebrew and Greek Dictionaries</vt:lpstr>
      <vt:lpstr>King James Concordance</vt:lpstr>
      <vt:lpstr>Acts 1:13-14</vt:lpstr>
      <vt:lpstr>Ephesians 6:18</vt:lpstr>
      <vt:lpstr>Philippians 4:6</vt:lpstr>
      <vt:lpstr>I Timothy 2:1-2</vt:lpstr>
      <vt:lpstr>I Timothy 5:5</vt:lpstr>
      <vt:lpstr>Hebrews 5:6-10</vt:lpstr>
      <vt:lpstr>Strong’s Hebrew and Greek Dictionaries</vt:lpstr>
      <vt:lpstr>Thayer’s Greek Definitions</vt:lpstr>
      <vt:lpstr>King James Concordance</vt:lpstr>
      <vt:lpstr>Ephesians 6.14-20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36</cp:revision>
  <dcterms:created xsi:type="dcterms:W3CDTF">2007-11-13T13:29:07Z</dcterms:created>
  <dcterms:modified xsi:type="dcterms:W3CDTF">2021-03-05T17:15:30Z</dcterms:modified>
</cp:coreProperties>
</file>